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3" r:id="rId2"/>
    <p:sldId id="268" r:id="rId3"/>
    <p:sldId id="273" r:id="rId4"/>
    <p:sldId id="269" r:id="rId5"/>
    <p:sldId id="274" r:id="rId6"/>
    <p:sldId id="275" r:id="rId7"/>
    <p:sldId id="276" r:id="rId8"/>
    <p:sldId id="277" r:id="rId9"/>
    <p:sldId id="278"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F0F8D"/>
    <a:srgbClr val="1A05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51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29DECC-6317-49AF-8506-8E6A2694BD6B}" type="datetimeFigureOut">
              <a:rPr lang="en-ZA" smtClean="0"/>
              <a:pPr/>
              <a:t>2018/12/27</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65F5D-50A6-46A5-913C-6F33BA766C89}" type="slidenum">
              <a:rPr lang="en-ZA" smtClean="0"/>
              <a:pPr/>
              <a:t>‹#›</a:t>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A"/>
          </a:p>
        </p:txBody>
      </p:sp>
      <p:sp>
        <p:nvSpPr>
          <p:cNvPr id="4" name="Date Placeholder 3"/>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A91FC5A-54FB-46A6-A040-33425C3EF345}" type="datetimeFigureOut">
              <a:rPr lang="en-ZA" smtClean="0"/>
              <a:pPr/>
              <a:t>2018/12/27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7202756-26F1-4A06-9008-91C7D5931F14}" type="slidenum">
              <a:rPr lang="en-ZA" smtClean="0"/>
              <a:pPr/>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1FC5A-54FB-46A6-A040-33425C3EF345}" type="datetimeFigureOut">
              <a:rPr lang="en-ZA" smtClean="0"/>
              <a:pPr/>
              <a:t>2018/12/27</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02756-26F1-4A06-9008-91C7D5931F14}" type="slidenum">
              <a:rPr lang="en-ZA" smtClean="0"/>
              <a:pPr/>
              <a:t>‹#›</a:t>
            </a:fld>
            <a:endParaRPr lang="en-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a:noAutofit/>
          </a:bodyPr>
          <a:lstStyle/>
          <a:p>
            <a:r>
              <a:rPr lang="en-ZA" sz="6000" b="1" dirty="0">
                <a:solidFill>
                  <a:schemeClr val="bg1"/>
                </a:solidFill>
                <a:effectLst>
                  <a:outerShdw blurRad="38100" dist="38100" dir="2700000" algn="tl">
                    <a:srgbClr val="000000">
                      <a:alpha val="43137"/>
                    </a:srgbClr>
                  </a:outerShdw>
                </a:effectLst>
              </a:rPr>
              <a:t>“The Bride’s High Dignity, and her Gracious Gift”</a:t>
            </a:r>
            <a:br>
              <a:rPr lang="en-ZA" sz="6000" b="1" dirty="0">
                <a:solidFill>
                  <a:schemeClr val="bg1"/>
                </a:solidFill>
                <a:effectLst>
                  <a:outerShdw blurRad="38100" dist="38100" dir="2700000" algn="tl">
                    <a:srgbClr val="000000">
                      <a:alpha val="43137"/>
                    </a:srgbClr>
                  </a:outerShdw>
                </a:effectLst>
              </a:rPr>
            </a:br>
            <a:r>
              <a:rPr lang="en-ZA" sz="4000" b="1" dirty="0">
                <a:solidFill>
                  <a:schemeClr val="bg1"/>
                </a:solidFill>
                <a:effectLst>
                  <a:outerShdw blurRad="38100" dist="38100" dir="2700000" algn="tl">
                    <a:srgbClr val="000000">
                      <a:alpha val="43137"/>
                    </a:srgbClr>
                  </a:outerShdw>
                </a:effectLst>
              </a:rPr>
              <a:t>(Ephesians 5:18-24)</a:t>
            </a:r>
            <a:br>
              <a:rPr lang="en-ZA" sz="7200" b="1" dirty="0">
                <a:solidFill>
                  <a:schemeClr val="bg1"/>
                </a:solidFill>
                <a:effectLst>
                  <a:outerShdw blurRad="38100" dist="38100" dir="2700000" algn="tl">
                    <a:srgbClr val="000000">
                      <a:alpha val="43137"/>
                    </a:srgbClr>
                  </a:outerShdw>
                </a:effectLst>
              </a:rPr>
            </a:br>
            <a:br>
              <a:rPr lang="en-ZA" sz="6000" b="1" dirty="0"/>
            </a:br>
            <a:endParaRPr lang="en-ZA" sz="5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92696"/>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Recap:</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052736"/>
            <a:ext cx="8229600" cy="5805265"/>
          </a:xfrm>
        </p:spPr>
        <p:txBody>
          <a:bodyPr>
            <a:noAutofit/>
          </a:bodyPr>
          <a:lstStyle/>
          <a:p>
            <a:r>
              <a:rPr lang="en-ZA" sz="2800" b="1" dirty="0">
                <a:solidFill>
                  <a:schemeClr val="bg1"/>
                </a:solidFill>
                <a:effectLst>
                  <a:outerShdw blurRad="38100" dist="38100" dir="2700000" algn="tl">
                    <a:srgbClr val="000000">
                      <a:alpha val="43137"/>
                    </a:srgbClr>
                  </a:outerShdw>
                </a:effectLst>
              </a:rPr>
              <a:t>Family’s structure &amp; composition is ordained by God. </a:t>
            </a:r>
          </a:p>
          <a:p>
            <a:r>
              <a:rPr lang="en-ZA" sz="2800" b="1" dirty="0">
                <a:solidFill>
                  <a:schemeClr val="bg1"/>
                </a:solidFill>
                <a:effectLst>
                  <a:outerShdw blurRad="38100" dist="38100" dir="2700000" algn="tl">
                    <a:srgbClr val="000000">
                      <a:alpha val="43137"/>
                    </a:srgbClr>
                  </a:outerShdw>
                </a:effectLst>
              </a:rPr>
              <a:t>Family’s purpose is not sociological, but doxological.</a:t>
            </a:r>
          </a:p>
          <a:p>
            <a:r>
              <a:rPr lang="en-ZA" sz="2800" b="1" dirty="0">
                <a:solidFill>
                  <a:schemeClr val="bg1"/>
                </a:solidFill>
                <a:effectLst>
                  <a:outerShdw blurRad="38100" dist="38100" dir="2700000" algn="tl">
                    <a:srgbClr val="000000">
                      <a:alpha val="43137"/>
                    </a:srgbClr>
                  </a:outerShdw>
                </a:effectLst>
              </a:rPr>
              <a:t>To this end, divine empowerment is required through the benefits of the new covenant – “being filled by the Spirit”.</a:t>
            </a:r>
          </a:p>
          <a:p>
            <a:r>
              <a:rPr lang="en-ZA" sz="2800" b="1" dirty="0">
                <a:solidFill>
                  <a:schemeClr val="bg1"/>
                </a:solidFill>
                <a:effectLst>
                  <a:outerShdw blurRad="38100" dist="38100" dir="2700000" algn="tl">
                    <a:srgbClr val="000000">
                      <a:alpha val="43137"/>
                    </a:srgbClr>
                  </a:outerShdw>
                </a:effectLst>
              </a:rPr>
              <a:t>There is mutual submission, within different roles.</a:t>
            </a:r>
          </a:p>
          <a:p>
            <a:pPr lvl="1"/>
            <a:r>
              <a:rPr lang="en-ZA" b="1" dirty="0">
                <a:solidFill>
                  <a:schemeClr val="bg1"/>
                </a:solidFill>
                <a:effectLst>
                  <a:outerShdw blurRad="38100" dist="38100" dir="2700000" algn="tl">
                    <a:srgbClr val="000000">
                      <a:alpha val="43137"/>
                    </a:srgbClr>
                  </a:outerShdw>
                </a:effectLst>
              </a:rPr>
              <a:t>Difficulty with submission (in school, home, country, church or family) is the consequence of the fall. </a:t>
            </a:r>
          </a:p>
          <a:p>
            <a:pPr lvl="1"/>
            <a:r>
              <a:rPr lang="en-ZA" b="1" dirty="0">
                <a:solidFill>
                  <a:schemeClr val="bg1"/>
                </a:solidFill>
                <a:effectLst>
                  <a:outerShdw blurRad="38100" dist="38100" dir="2700000" algn="tl">
                    <a:srgbClr val="000000">
                      <a:alpha val="43137"/>
                    </a:srgbClr>
                  </a:outerShdw>
                </a:effectLst>
              </a:rPr>
              <a:t>“Nothing is more contrary to the human spirit than to submit to others” (John Calvin)</a:t>
            </a:r>
          </a:p>
          <a:p>
            <a:endParaRPr lang="en-ZA" sz="2400"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88840"/>
            <a:ext cx="8424936" cy="2808312"/>
          </a:xfrm>
        </p:spPr>
        <p:txBody>
          <a:bodyPr>
            <a:noAutofit/>
          </a:bodyPr>
          <a:lstStyle/>
          <a:p>
            <a:r>
              <a:rPr lang="en-ZA" sz="6000" b="1" dirty="0">
                <a:solidFill>
                  <a:schemeClr val="bg1"/>
                </a:solidFill>
                <a:effectLst>
                  <a:outerShdw blurRad="38100" dist="38100" dir="2700000" algn="tl">
                    <a:srgbClr val="000000">
                      <a:alpha val="43137"/>
                    </a:srgbClr>
                  </a:outerShdw>
                </a:effectLst>
              </a:rPr>
              <a:t>“The Bride’s High Dignity, and her Gracious Gift”</a:t>
            </a:r>
            <a:br>
              <a:rPr lang="en-ZA" sz="6000" b="1" dirty="0">
                <a:solidFill>
                  <a:schemeClr val="bg1"/>
                </a:solidFill>
                <a:effectLst>
                  <a:outerShdw blurRad="38100" dist="38100" dir="2700000" algn="tl">
                    <a:srgbClr val="000000">
                      <a:alpha val="43137"/>
                    </a:srgbClr>
                  </a:outerShdw>
                </a:effectLst>
              </a:rPr>
            </a:br>
            <a:r>
              <a:rPr lang="en-ZA" sz="4000" b="1" dirty="0">
                <a:solidFill>
                  <a:schemeClr val="bg1"/>
                </a:solidFill>
                <a:effectLst>
                  <a:outerShdw blurRad="38100" dist="38100" dir="2700000" algn="tl">
                    <a:srgbClr val="000000">
                      <a:alpha val="43137"/>
                    </a:srgbClr>
                  </a:outerShdw>
                </a:effectLst>
              </a:rPr>
              <a:t>(Ephesians 5:18-24)</a:t>
            </a:r>
            <a:br>
              <a:rPr lang="en-ZA" sz="7200" b="1" dirty="0">
                <a:solidFill>
                  <a:schemeClr val="bg1"/>
                </a:solidFill>
                <a:effectLst>
                  <a:outerShdw blurRad="38100" dist="38100" dir="2700000" algn="tl">
                    <a:srgbClr val="000000">
                      <a:alpha val="43137"/>
                    </a:srgbClr>
                  </a:outerShdw>
                </a:effectLst>
              </a:rPr>
            </a:br>
            <a:br>
              <a:rPr lang="en-ZA" sz="6000" b="1" dirty="0"/>
            </a:br>
            <a:endParaRPr lang="en-ZA" sz="54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1. The Background of Genesis against these verses…</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916832"/>
            <a:ext cx="8229600" cy="4941169"/>
          </a:xfrm>
        </p:spPr>
        <p:txBody>
          <a:bodyPr>
            <a:noAutofit/>
          </a:bodyPr>
          <a:lstStyle/>
          <a:p>
            <a:r>
              <a:rPr lang="en-ZA" b="1" dirty="0">
                <a:solidFill>
                  <a:schemeClr val="bg1"/>
                </a:solidFill>
                <a:effectLst>
                  <a:outerShdw blurRad="38100" dist="38100" dir="2700000" algn="tl">
                    <a:srgbClr val="000000">
                      <a:alpha val="43137"/>
                    </a:srgbClr>
                  </a:outerShdw>
                </a:effectLst>
              </a:rPr>
              <a:t>“The woman was made of a rib out of the side of Adam; not made out of his head to rule over him, nor out of his feet to be trampled upon by him, but out of his side to be equal with him, under his arm to be protected, and near his heart to be beloved.” (Matthew Henry)</a:t>
            </a:r>
          </a:p>
          <a:p>
            <a:endParaRPr lang="en-ZA" b="1" dirty="0">
              <a:solidFill>
                <a:schemeClr val="bg1"/>
              </a:solidFill>
              <a:effectLst>
                <a:outerShdw blurRad="38100" dist="38100" dir="2700000" algn="tl">
                  <a:srgbClr val="000000">
                    <a:alpha val="43137"/>
                  </a:srgbClr>
                </a:outerShdw>
              </a:effectLst>
            </a:endParaRPr>
          </a:p>
          <a:p>
            <a:pPr>
              <a:buNone/>
            </a:pPr>
            <a:endParaRPr lang="en-ZA"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1. The Background of Genesis before we get to these verses</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772816"/>
            <a:ext cx="8229600" cy="5085185"/>
          </a:xfrm>
        </p:spPr>
        <p:txBody>
          <a:bodyPr>
            <a:noAutofit/>
          </a:bodyPr>
          <a:lstStyle/>
          <a:p>
            <a:r>
              <a:rPr lang="en-ZA" b="1" dirty="0">
                <a:solidFill>
                  <a:schemeClr val="bg1"/>
                </a:solidFill>
                <a:effectLst>
                  <a:outerShdw blurRad="38100" dist="38100" dir="2700000" algn="tl">
                    <a:srgbClr val="000000">
                      <a:alpha val="43137"/>
                    </a:srgbClr>
                  </a:outerShdw>
                </a:effectLst>
              </a:rPr>
              <a:t>Adam held accountable for the fall of the human race (Gen 3:17 / Romans 5:12-14)</a:t>
            </a:r>
          </a:p>
          <a:p>
            <a:r>
              <a:rPr lang="en-ZA" b="1" dirty="0">
                <a:solidFill>
                  <a:schemeClr val="bg1"/>
                </a:solidFill>
                <a:effectLst>
                  <a:outerShdw blurRad="38100" dist="38100" dir="2700000" algn="tl">
                    <a:srgbClr val="000000">
                      <a:alpha val="43137"/>
                    </a:srgbClr>
                  </a:outerShdw>
                </a:effectLst>
              </a:rPr>
              <a:t>The Curse – Genesis 3:16</a:t>
            </a:r>
          </a:p>
          <a:p>
            <a:pPr lvl="1"/>
            <a:r>
              <a:rPr lang="en-ZA" b="1" dirty="0">
                <a:solidFill>
                  <a:schemeClr val="bg1"/>
                </a:solidFill>
                <a:effectLst>
                  <a:outerShdw blurRad="38100" dist="38100" dir="2700000" algn="tl">
                    <a:srgbClr val="000000">
                      <a:alpha val="43137"/>
                    </a:srgbClr>
                  </a:outerShdw>
                </a:effectLst>
              </a:rPr>
              <a:t>Eve’s “desire” in this context means to control or dominate.</a:t>
            </a:r>
          </a:p>
          <a:p>
            <a:pPr lvl="1"/>
            <a:r>
              <a:rPr lang="en-ZA" b="1" dirty="0">
                <a:solidFill>
                  <a:schemeClr val="bg1"/>
                </a:solidFill>
                <a:effectLst>
                  <a:outerShdw blurRad="38100" dist="38100" dir="2700000" algn="tl">
                    <a:srgbClr val="000000">
                      <a:alpha val="43137"/>
                    </a:srgbClr>
                  </a:outerShdw>
                </a:effectLst>
              </a:rPr>
              <a:t>Adam’s “rule” in this context means to exploit, selfishly disregard, even tyrannize. </a:t>
            </a:r>
          </a:p>
          <a:p>
            <a:r>
              <a:rPr lang="en-ZA" b="1" dirty="0">
                <a:solidFill>
                  <a:schemeClr val="bg1"/>
                </a:solidFill>
                <a:effectLst>
                  <a:outerShdw blurRad="38100" dist="38100" dir="2700000" algn="tl">
                    <a:srgbClr val="000000">
                      <a:alpha val="43137"/>
                    </a:srgbClr>
                  </a:outerShdw>
                </a:effectLst>
              </a:rPr>
              <a:t>One of the benefits of the New Covenant is that it begins to reverse the effects of the curse. </a:t>
            </a:r>
          </a:p>
          <a:p>
            <a:pPr>
              <a:buNone/>
            </a:pPr>
            <a:endParaRPr lang="en-ZA"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2. The Lord’s Grace in the Giving of these Verses</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916832"/>
            <a:ext cx="8229600" cy="4941169"/>
          </a:xfrm>
        </p:spPr>
        <p:txBody>
          <a:bodyPr>
            <a:noAutofit/>
          </a:bodyPr>
          <a:lstStyle/>
          <a:p>
            <a:r>
              <a:rPr lang="en-ZA" b="1" dirty="0">
                <a:solidFill>
                  <a:schemeClr val="bg1"/>
                </a:solidFill>
                <a:effectLst>
                  <a:outerShdw blurRad="38100" dist="38100" dir="2700000" algn="tl">
                    <a:srgbClr val="000000">
                      <a:alpha val="43137"/>
                    </a:srgbClr>
                  </a:outerShdw>
                </a:effectLst>
              </a:rPr>
              <a:t>Verse 22 is one of the most liberating and ‘equalizing’ verses in the Bible. </a:t>
            </a:r>
          </a:p>
          <a:p>
            <a:r>
              <a:rPr lang="en-ZA" b="1" dirty="0">
                <a:solidFill>
                  <a:schemeClr val="bg1"/>
                </a:solidFill>
                <a:effectLst>
                  <a:outerShdw blurRad="38100" dist="38100" dir="2700000" algn="tl">
                    <a:srgbClr val="000000">
                      <a:alpha val="43137"/>
                    </a:srgbClr>
                  </a:outerShdw>
                </a:effectLst>
              </a:rPr>
              <a:t>The historical context viewed women, children and slaves as ‘second class’ citizens or worse. </a:t>
            </a:r>
          </a:p>
          <a:p>
            <a:r>
              <a:rPr lang="en-ZA" b="1" dirty="0">
                <a:solidFill>
                  <a:schemeClr val="bg1"/>
                </a:solidFill>
                <a:effectLst>
                  <a:outerShdw blurRad="38100" dist="38100" dir="2700000" algn="tl">
                    <a:srgbClr val="000000">
                      <a:alpha val="43137"/>
                    </a:srgbClr>
                  </a:outerShdw>
                </a:effectLst>
              </a:rPr>
              <a:t>Verse 22 came as a revolutionary and glorious affirmation of the full humanity and equality of the wife to the husband. </a:t>
            </a:r>
          </a:p>
          <a:p>
            <a:endParaRPr lang="en-ZA" b="1" dirty="0">
              <a:solidFill>
                <a:schemeClr val="bg1"/>
              </a:solidFill>
              <a:effectLst>
                <a:outerShdw blurRad="38100" dist="38100" dir="2700000" algn="tl">
                  <a:srgbClr val="000000">
                    <a:alpha val="43137"/>
                  </a:srgbClr>
                </a:outerShdw>
              </a:effectLst>
            </a:endParaRPr>
          </a:p>
          <a:p>
            <a:pPr>
              <a:buNone/>
            </a:pPr>
            <a:endParaRPr lang="en-ZA"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3. The Wife’s Submission as a Voluntary act of Worship</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916832"/>
            <a:ext cx="8229600" cy="4941169"/>
          </a:xfrm>
        </p:spPr>
        <p:txBody>
          <a:bodyPr>
            <a:noAutofit/>
          </a:bodyPr>
          <a:lstStyle/>
          <a:p>
            <a:r>
              <a:rPr lang="en-ZA" b="1" dirty="0">
                <a:solidFill>
                  <a:schemeClr val="bg1"/>
                </a:solidFill>
                <a:effectLst>
                  <a:outerShdw blurRad="38100" dist="38100" dir="2700000" algn="tl">
                    <a:srgbClr val="000000">
                      <a:alpha val="43137"/>
                    </a:srgbClr>
                  </a:outerShdw>
                </a:effectLst>
              </a:rPr>
              <a:t>Verse 22 is not written to husbands; it’s written to wives. </a:t>
            </a:r>
          </a:p>
          <a:p>
            <a:r>
              <a:rPr lang="en-ZA" b="1" dirty="0">
                <a:solidFill>
                  <a:schemeClr val="bg1"/>
                </a:solidFill>
                <a:effectLst>
                  <a:outerShdw blurRad="38100" dist="38100" dir="2700000" algn="tl">
                    <a:srgbClr val="000000">
                      <a:alpha val="43137"/>
                    </a:srgbClr>
                  </a:outerShdw>
                </a:effectLst>
              </a:rPr>
              <a:t>Definition of submission: “A wife’s submission is her </a:t>
            </a:r>
            <a:r>
              <a:rPr lang="en-ZA" b="1" u="sng" dirty="0">
                <a:solidFill>
                  <a:schemeClr val="bg1"/>
                </a:solidFill>
                <a:effectLst>
                  <a:outerShdw blurRad="38100" dist="38100" dir="2700000" algn="tl">
                    <a:srgbClr val="000000">
                      <a:alpha val="43137"/>
                    </a:srgbClr>
                  </a:outerShdw>
                </a:effectLst>
              </a:rPr>
              <a:t>voluntary</a:t>
            </a:r>
            <a:r>
              <a:rPr lang="en-ZA" b="1" dirty="0">
                <a:solidFill>
                  <a:schemeClr val="bg1"/>
                </a:solidFill>
                <a:effectLst>
                  <a:outerShdw blurRad="38100" dist="38100" dir="2700000" algn="tl">
                    <a:srgbClr val="000000">
                      <a:alpha val="43137"/>
                    </a:srgbClr>
                  </a:outerShdw>
                </a:effectLst>
              </a:rPr>
              <a:t>, </a:t>
            </a:r>
            <a:r>
              <a:rPr lang="en-ZA" b="1" u="sng" dirty="0">
                <a:solidFill>
                  <a:schemeClr val="bg1"/>
                </a:solidFill>
                <a:effectLst>
                  <a:outerShdw blurRad="38100" dist="38100" dir="2700000" algn="tl">
                    <a:srgbClr val="000000">
                      <a:alpha val="43137"/>
                    </a:srgbClr>
                  </a:outerShdw>
                </a:effectLst>
              </a:rPr>
              <a:t>self-initiated</a:t>
            </a:r>
            <a:r>
              <a:rPr lang="en-ZA" b="1" dirty="0">
                <a:solidFill>
                  <a:schemeClr val="bg1"/>
                </a:solidFill>
                <a:effectLst>
                  <a:outerShdw blurRad="38100" dist="38100" dir="2700000" algn="tl">
                    <a:srgbClr val="000000">
                      <a:alpha val="43137"/>
                    </a:srgbClr>
                  </a:outerShdw>
                </a:effectLst>
              </a:rPr>
              <a:t> yielding to her husband.” (</a:t>
            </a:r>
            <a:r>
              <a:rPr lang="en-ZA" b="1" dirty="0" err="1">
                <a:solidFill>
                  <a:schemeClr val="bg1"/>
                </a:solidFill>
                <a:effectLst>
                  <a:outerShdw blurRad="38100" dist="38100" dir="2700000" algn="tl">
                    <a:srgbClr val="000000">
                      <a:alpha val="43137"/>
                    </a:srgbClr>
                  </a:outerShdw>
                </a:effectLst>
              </a:rPr>
              <a:t>Azurdia</a:t>
            </a:r>
            <a:r>
              <a:rPr lang="en-ZA" b="1" dirty="0">
                <a:solidFill>
                  <a:schemeClr val="bg1"/>
                </a:solidFill>
                <a:effectLst>
                  <a:outerShdw blurRad="38100" dist="38100" dir="2700000" algn="tl">
                    <a:srgbClr val="000000">
                      <a:alpha val="43137"/>
                    </a:srgbClr>
                  </a:outerShdw>
                </a:effectLst>
              </a:rPr>
              <a:t>)</a:t>
            </a:r>
          </a:p>
          <a:p>
            <a:r>
              <a:rPr lang="en-ZA" b="1" dirty="0">
                <a:solidFill>
                  <a:schemeClr val="bg1"/>
                </a:solidFill>
                <a:effectLst>
                  <a:outerShdw blurRad="38100" dist="38100" dir="2700000" algn="tl">
                    <a:srgbClr val="000000">
                      <a:alpha val="43137"/>
                    </a:srgbClr>
                  </a:outerShdw>
                </a:effectLst>
              </a:rPr>
              <a:t>The Bible is not speaking here of the husband’s “rights”, as if the husband deserved this. Rather, it’s talking of the wife’s GRACE to an UNDERSERVING husband. </a:t>
            </a:r>
          </a:p>
          <a:p>
            <a:endParaRPr lang="en-ZA" b="1" dirty="0">
              <a:solidFill>
                <a:schemeClr val="bg1"/>
              </a:solidFill>
              <a:effectLst>
                <a:outerShdw blurRad="38100" dist="38100" dir="2700000" algn="tl">
                  <a:srgbClr val="000000">
                    <a:alpha val="43137"/>
                  </a:srgbClr>
                </a:outerShdw>
              </a:effectLst>
            </a:endParaRPr>
          </a:p>
          <a:p>
            <a:pPr>
              <a:buNone/>
            </a:pPr>
            <a:endParaRPr lang="en-ZA"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3. The Wife’s Submission as a Voluntary act of Worship</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916832"/>
            <a:ext cx="8229600" cy="4941169"/>
          </a:xfrm>
        </p:spPr>
        <p:txBody>
          <a:bodyPr>
            <a:noAutofit/>
          </a:bodyPr>
          <a:lstStyle/>
          <a:p>
            <a:r>
              <a:rPr lang="en-ZA" b="1" dirty="0">
                <a:solidFill>
                  <a:schemeClr val="bg1"/>
                </a:solidFill>
                <a:effectLst>
                  <a:outerShdw blurRad="38100" dist="38100" dir="2700000" algn="tl">
                    <a:srgbClr val="000000">
                      <a:alpha val="43137"/>
                    </a:srgbClr>
                  </a:outerShdw>
                </a:effectLst>
              </a:rPr>
              <a:t>“…as unto the Lord…” does not mean “as if the husband were the Lord”.</a:t>
            </a:r>
          </a:p>
          <a:p>
            <a:r>
              <a:rPr lang="en-ZA" b="1" dirty="0">
                <a:solidFill>
                  <a:schemeClr val="bg1"/>
                </a:solidFill>
                <a:effectLst>
                  <a:outerShdw blurRad="38100" dist="38100" dir="2700000" algn="tl">
                    <a:srgbClr val="000000">
                      <a:alpha val="43137"/>
                    </a:srgbClr>
                  </a:outerShdw>
                </a:effectLst>
              </a:rPr>
              <a:t>It means “as an act of worship to the Lord. </a:t>
            </a:r>
          </a:p>
          <a:p>
            <a:pPr lvl="1"/>
            <a:r>
              <a:rPr lang="en-ZA" b="1" dirty="0">
                <a:solidFill>
                  <a:schemeClr val="bg1"/>
                </a:solidFill>
                <a:effectLst>
                  <a:outerShdw blurRad="38100" dist="38100" dir="2700000" algn="tl">
                    <a:srgbClr val="000000">
                      <a:alpha val="43137"/>
                    </a:srgbClr>
                  </a:outerShdw>
                </a:effectLst>
              </a:rPr>
              <a:t>For the Lord’s sake…</a:t>
            </a:r>
          </a:p>
          <a:p>
            <a:pPr lvl="1"/>
            <a:r>
              <a:rPr lang="en-ZA" b="1" dirty="0">
                <a:solidFill>
                  <a:schemeClr val="bg1"/>
                </a:solidFill>
                <a:effectLst>
                  <a:outerShdw blurRad="38100" dist="38100" dir="2700000" algn="tl">
                    <a:srgbClr val="000000">
                      <a:alpha val="43137"/>
                    </a:srgbClr>
                  </a:outerShdw>
                </a:effectLst>
              </a:rPr>
              <a:t>To the praise of His glory…</a:t>
            </a:r>
          </a:p>
          <a:p>
            <a:r>
              <a:rPr lang="en-ZA" b="1" dirty="0">
                <a:solidFill>
                  <a:schemeClr val="bg1"/>
                </a:solidFill>
                <a:effectLst>
                  <a:outerShdw blurRad="38100" dist="38100" dir="2700000" algn="tl">
                    <a:srgbClr val="000000">
                      <a:alpha val="43137"/>
                    </a:srgbClr>
                  </a:outerShdw>
                </a:effectLst>
              </a:rPr>
              <a:t>Husbands, it should </a:t>
            </a:r>
            <a:r>
              <a:rPr lang="en-ZA" b="1">
                <a:solidFill>
                  <a:schemeClr val="bg1"/>
                </a:solidFill>
                <a:effectLst>
                  <a:outerShdw blurRad="38100" dist="38100" dir="2700000" algn="tl">
                    <a:srgbClr val="000000">
                      <a:alpha val="43137"/>
                    </a:srgbClr>
                  </a:outerShdw>
                </a:effectLst>
              </a:rPr>
              <a:t>astound us </a:t>
            </a:r>
            <a:r>
              <a:rPr lang="en-ZA" b="1" dirty="0">
                <a:solidFill>
                  <a:schemeClr val="bg1"/>
                </a:solidFill>
                <a:effectLst>
                  <a:outerShdw blurRad="38100" dist="38100" dir="2700000" algn="tl">
                    <a:srgbClr val="000000">
                      <a:alpha val="43137"/>
                    </a:srgbClr>
                  </a:outerShdw>
                </a:effectLst>
              </a:rPr>
              <a:t>if our wives give us something we so manifestly don’t deserve!</a:t>
            </a: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24744"/>
            <a:ext cx="8229600" cy="1008112"/>
          </a:xfrm>
        </p:spPr>
        <p:txBody>
          <a:bodyPr>
            <a:noAutofit/>
          </a:bodyPr>
          <a:lstStyle/>
          <a:p>
            <a:br>
              <a:rPr lang="en-ZA" sz="7900" b="1" dirty="0"/>
            </a:br>
            <a:br>
              <a:rPr lang="en-ZA" sz="7900" b="1" dirty="0"/>
            </a:br>
            <a:br>
              <a:rPr lang="en-ZA" sz="6600" b="1" dirty="0"/>
            </a:br>
            <a:r>
              <a:rPr lang="en-ZA" b="1" dirty="0">
                <a:solidFill>
                  <a:schemeClr val="bg1"/>
                </a:solidFill>
                <a:effectLst>
                  <a:outerShdw blurRad="38100" dist="38100" dir="2700000" algn="tl">
                    <a:srgbClr val="000000">
                      <a:alpha val="43137"/>
                    </a:srgbClr>
                  </a:outerShdw>
                </a:effectLst>
              </a:rPr>
              <a:t>3. The Wife’s Submission as a Voluntary act of Worship</a:t>
            </a:r>
            <a:br>
              <a:rPr lang="en-ZA" sz="6600" b="1" u="sng" dirty="0"/>
            </a:br>
            <a:br>
              <a:rPr lang="en-ZA" sz="7900" b="1" dirty="0"/>
            </a:br>
            <a:br>
              <a:rPr lang="en-ZA" sz="7900" b="1" dirty="0"/>
            </a:br>
            <a:br>
              <a:rPr lang="en-ZA" sz="7900" b="1" dirty="0"/>
            </a:br>
            <a:endParaRPr lang="en-ZA" sz="7900" dirty="0"/>
          </a:p>
        </p:txBody>
      </p:sp>
      <p:sp>
        <p:nvSpPr>
          <p:cNvPr id="3" name="Content Placeholder 2"/>
          <p:cNvSpPr>
            <a:spLocks noGrp="1"/>
          </p:cNvSpPr>
          <p:nvPr>
            <p:ph idx="1"/>
          </p:nvPr>
        </p:nvSpPr>
        <p:spPr>
          <a:xfrm>
            <a:off x="467544" y="1916832"/>
            <a:ext cx="8229600" cy="4941169"/>
          </a:xfrm>
        </p:spPr>
        <p:txBody>
          <a:bodyPr>
            <a:noAutofit/>
          </a:bodyPr>
          <a:lstStyle/>
          <a:p>
            <a:r>
              <a:rPr lang="en-ZA" b="1" dirty="0">
                <a:solidFill>
                  <a:schemeClr val="bg1"/>
                </a:solidFill>
                <a:effectLst>
                  <a:outerShdw blurRad="38100" dist="38100" dir="2700000" algn="tl">
                    <a:srgbClr val="000000">
                      <a:alpha val="43137"/>
                    </a:srgbClr>
                  </a:outerShdw>
                </a:effectLst>
              </a:rPr>
              <a:t>Submission is the consequence of Amazing Grace...not the laying down of the Law. </a:t>
            </a:r>
          </a:p>
          <a:p>
            <a:r>
              <a:rPr lang="en-ZA" b="1" dirty="0">
                <a:solidFill>
                  <a:schemeClr val="bg1"/>
                </a:solidFill>
                <a:effectLst>
                  <a:outerShdw blurRad="38100" dist="38100" dir="2700000" algn="tl">
                    <a:srgbClr val="000000">
                      <a:alpha val="43137"/>
                    </a:srgbClr>
                  </a:outerShdw>
                </a:effectLst>
              </a:rPr>
              <a:t>To try to enforce, extort or cajole submission from the wife would be to become as tyrannical as the Law-preaching Pharisees. </a:t>
            </a:r>
          </a:p>
          <a:p>
            <a:r>
              <a:rPr lang="en-ZA" b="1" dirty="0">
                <a:solidFill>
                  <a:schemeClr val="bg1"/>
                </a:solidFill>
                <a:effectLst>
                  <a:outerShdw blurRad="38100" dist="38100" dir="2700000" algn="tl">
                    <a:srgbClr val="000000">
                      <a:alpha val="43137"/>
                    </a:srgbClr>
                  </a:outerShdw>
                </a:effectLst>
              </a:rPr>
              <a:t>To romance your wife with continual self-giving, is to provide the environment for her voluntary and heartfelt submission as an act of worship to the Lord. </a:t>
            </a:r>
          </a:p>
          <a:p>
            <a:endParaRPr lang="en-ZA" sz="2800" b="1" dirty="0">
              <a:solidFill>
                <a:schemeClr val="bg1"/>
              </a:solidFill>
              <a:effectLst>
                <a:outerShdw blurRad="38100" dist="38100" dir="2700000" algn="tl">
                  <a:srgbClr val="000000">
                    <a:alpha val="43137"/>
                  </a:srgbClr>
                </a:outerShdw>
              </a:effectLst>
            </a:endParaRPr>
          </a:p>
          <a:p>
            <a:endParaRPr lang="en-ZA" sz="2800"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pPr lvl="1"/>
            <a:endParaRPr lang="en-ZA" b="1" dirty="0">
              <a:solidFill>
                <a:schemeClr val="bg1"/>
              </a:solidFill>
              <a:effectLst>
                <a:outerShdw blurRad="38100" dist="38100" dir="2700000" algn="tl">
                  <a:srgbClr val="000000">
                    <a:alpha val="43137"/>
                  </a:srgbClr>
                </a:outerShdw>
              </a:effectLst>
            </a:endParaRPr>
          </a:p>
          <a:p>
            <a:endParaRPr lang="en-ZA" b="1" dirty="0">
              <a:solidFill>
                <a:schemeClr val="bg1"/>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358</TotalTime>
  <Words>503</Words>
  <Application>Microsoft Office PowerPoint</Application>
  <PresentationFormat>On-screen Show (4:3)</PresentationFormat>
  <Paragraphs>68</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“The Bride’s High Dignity, and her Gracious Gift” (Ephesians 5:18-24)  </vt:lpstr>
      <vt:lpstr>   Recap:    </vt:lpstr>
      <vt:lpstr>“The Bride’s High Dignity, and her Gracious Gift” (Ephesians 5:18-24)  </vt:lpstr>
      <vt:lpstr>   1. The Background of Genesis against these verses…    </vt:lpstr>
      <vt:lpstr>   1. The Background of Genesis before we get to these verses    </vt:lpstr>
      <vt:lpstr>   2. The Lord’s Grace in the Giving of these Verses    </vt:lpstr>
      <vt:lpstr>   3. The Wife’s Submission as a Voluntary act of Worship    </vt:lpstr>
      <vt:lpstr>   3. The Wife’s Submission as a Voluntary act of Worship    </vt:lpstr>
      <vt:lpstr>   3. The Wife’s Submission as a Voluntary act of Worship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God of the Impossible (Luke 1:26-47)</dc:title>
  <dc:creator>USER</dc:creator>
  <cp:lastModifiedBy>Jaco De Beer</cp:lastModifiedBy>
  <cp:revision>145</cp:revision>
  <dcterms:created xsi:type="dcterms:W3CDTF">2014-05-15T12:05:47Z</dcterms:created>
  <dcterms:modified xsi:type="dcterms:W3CDTF">2018-12-27T19:21:18Z</dcterms:modified>
</cp:coreProperties>
</file>