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4" Target="ppt/presentation.xml" Type="http://schemas.openxmlformats.org/officeDocument/2006/relationships/officeDocument"/><Relationship Id="rId3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1" Target="docProps/thumbnail.jpeg" Type="http://schemas.openxmlformats.org/package/2006/relationships/metadata/thumbnai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0F8D"/>
    <a:srgbClr val="1A059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d="100" n="66"/>
          <a:sy d="100" n="66"/>
        </p:scale>
        <p:origin x="-78" y="30"/>
      </p:cViewPr>
      <p:guideLst>
        <p:guide orient="horz" pos="2160"/>
        <p:guide pos="2880"/>
      </p:guideLst>
    </p:cSldViewPr>
  </p:slideViewPr>
  <p:notesTextViewPr>
    <p:cViewPr>
      <p:scale>
        <a:sx d="100" n="100"/>
        <a:sy d="100" n="100"/>
      </p:scale>
      <p:origin x="0" y="0"/>
    </p:cViewPr>
  </p:notesTextViewPr>
  <p:gridSpacing cx="73736200" cy="73736200"/>
</p:viewPr>
</file>

<file path=ppt/_rels/presentation.xml.rels><?xml version="1.0" encoding="UTF-8" standalone="yes"?><Relationships xmlns="http://schemas.openxmlformats.org/package/2006/relationships"><Relationship Id="rId11" Target="slides/slide5.xml" Type="http://schemas.openxmlformats.org/officeDocument/2006/relationships/slide"/><Relationship Id="rId10" Target="slides/slide4.xml" Type="http://schemas.openxmlformats.org/officeDocument/2006/relationships/slide"/><Relationship Id="rId9" Target="slides/slide3.xml" Type="http://schemas.openxmlformats.org/officeDocument/2006/relationships/slide"/><Relationship Id="rId8" Target="slides/slide2.xml" Type="http://schemas.openxmlformats.org/officeDocument/2006/relationships/slide"/><Relationship Id="rId7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2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1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sz="quarter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bIns="45720" lIns="91440" numCol="1" rIns="91440" rtlCol="0" tIns="45720" vert="horz"/>
          <a:lstStyle>
            <a:lvl1pPr algn="l">
              <a:defRPr sz="1200"/>
            </a:lvl1pPr>
          </a:lstStyle>
          <a:p>
            <a:endParaRPr altLang="en-ZA" lang="en-ZA"/>
          </a:p>
        </p:txBody>
      </p:sp>
      <p:sp>
        <p:nvSpPr>
          <p:cNvPr id="3" name="Date Placeholder 2"/>
          <p:cNvSpPr>
            <a:spLocks noGrp="1"/>
          </p:cNvSpPr>
          <p:nvPr>
            <p:ph idx="1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bIns="45720" lIns="91440" numCol="1" rIns="91440" rtlCol="0" tIns="45720" vert="horz"/>
          <a:lstStyle>
            <a:lvl1pPr algn="r">
              <a:defRPr sz="1200"/>
            </a:lvl1pPr>
          </a:lstStyle>
          <a:p>
            <a:fld id="{D629DECC-6317-49AF-8506-8E6A2694BD6B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idx="2"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 bIns="45720" lIns="91440" numCol="1" rIns="91440" rtlCol="0" tIns="45720" vert="horz"/>
          <a:lstStyle/>
          <a:p>
            <a:endParaRPr altLang="en-ZA" lang="en-ZA"/>
          </a:p>
        </p:txBody>
      </p:sp>
      <p:sp>
        <p:nvSpPr>
          <p:cNvPr id="5" name="Notes Placeholder 4"/>
          <p:cNvSpPr>
            <a:spLocks noGrp="1"/>
          </p:cNvSpPr>
          <p:nvPr>
            <p:ph idx="3" sz="quarter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bIns="45720" lIns="91440" numCol="1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6" name="Footer Placeholder 5"/>
          <p:cNvSpPr>
            <a:spLocks noGrp="1"/>
          </p:cNvSpPr>
          <p:nvPr>
            <p:ph idx="4" sz="quarter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anchor="b" bIns="45720" lIns="91440" numCol="1" rIns="91440" rtlCol="0" tIns="45720" vert="horz"/>
          <a:lstStyle>
            <a:lvl1pPr algn="l">
              <a:defRPr sz="1200"/>
            </a:lvl1pPr>
          </a:lstStyle>
          <a:p>
            <a:endParaRPr altLang="en-ZA" lang="en-ZA"/>
          </a:p>
        </p:txBody>
      </p:sp>
      <p:sp>
        <p:nvSpPr>
          <p:cNvPr id="7" name="Slide Number Placeholder 6"/>
          <p:cNvSpPr>
            <a:spLocks noGrp="1"/>
          </p:cNvSpPr>
          <p:nvPr>
            <p:ph idx="5" sz="quarter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="b" bIns="45720" lIns="91440" numCol="1" rIns="91440" rtlCol="0" tIns="45720" vert="horz"/>
          <a:lstStyle>
            <a:lvl1pPr algn="r">
              <a:defRPr sz="1200"/>
            </a:lvl1pPr>
          </a:lstStyle>
          <a:p>
            <a:fld id="{59965F5D-50A6-46A5-913C-6F33BA766C89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notesStyle>
    <a:lvl1pPr algn="l" defTabSz="914400" eaLnBrk="1" hangingPunct="1" latinLnBrk="0" marL="0" rtl="0">
      <a:defRPr kern="1200" sz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numCol="1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6200"/>
            <a:ext cx="6400800" cy="1752600"/>
          </a:xfrm>
        </p:spPr>
        <p:txBody>
          <a:bodyPr numCol="1"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altLang="en-ZA" lang="en-ZA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6629400" y="274638"/>
            <a:ext cx="2057400" cy="5851525"/>
          </a:xfrm>
        </p:spPr>
        <p:txBody>
          <a:bodyPr numCol="1" vert="eaVert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457200" y="274638"/>
            <a:ext cx="6019800" cy="5851525"/>
          </a:xfrm>
        </p:spPr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 numCol="1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22313" y="2906713"/>
            <a:ext cx="7772400" cy="1500187"/>
          </a:xfrm>
        </p:spPr>
        <p:txBody>
          <a:bodyPr anchor="b" numCol="1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457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648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535113"/>
            <a:ext cx="4040188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57200" y="2174875"/>
            <a:ext cx="4040188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4645025" y="1535113"/>
            <a:ext cx="4041775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4645025" y="2174875"/>
            <a:ext cx="4041775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457200" y="1435100"/>
            <a:ext cx="3008313" cy="4691063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Picture Placeholder 2"/>
          <p:cNvSpPr>
            <a:spLocks noGrp="1"/>
          </p:cNvSpPr>
          <p:nvPr>
            <p:ph idx="1" type="pic"/>
          </p:nvPr>
        </p:nvSpPr>
        <p:spPr>
          <a:xfrm>
            <a:off x="1792288" y="612775"/>
            <a:ext cx="5486400" cy="4114800"/>
          </a:xfrm>
        </p:spPr>
        <p:txBody>
          <a:bodyPr numCol="1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altLang="en-ZA" lang="en-ZA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1792288" y="5367338"/>
            <a:ext cx="5486400" cy="804862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altLang="en-ZA" lang="en-ZA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2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altLang="en-ZA" lang="en-ZA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numCol="1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altLang="en-ZA" lang="en-ZA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1FC5A-54FB-46A6-A040-33425C3EF345}" type="datetimeFigureOut">
              <a:rPr altLang="en-ZA" lang="en-ZA" smtClean="0"/>
              <a:pPr/>
              <a:t>2014/10/30</a:t>
            </a:fld>
            <a:endParaRPr altLang="en-ZA" lang="en-ZA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ZA" lang="en-ZA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02756-26F1-4A06-9008-91C7D5931F14}" type="slidenum">
              <a:rPr altLang="en-ZA" lang="en-ZA" smtClean="0"/>
              <a:pPr/>
              <a:t>‹#›</a:t>
            </a:fld>
            <a:endParaRPr altLang="en-ZA" lang="en-ZA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lvl1pPr algn="ctr" defTabSz="9144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charset="0" pitchFamily="34"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charset="0" pitchFamily="34"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charset="0" pitchFamily="34"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charset="0" pitchFamily="34"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charset="0" pitchFamily="34"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24936" cy="2808312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6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altLang="en-ZA" b="1" dirty="0" lang="en-ZA" smtClean="0" sz="6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An Authority who Loves You”</a:t>
            </a:r>
            <a:r>
              <a:rPr altLang="en-ZA" b="1" dirty="0" lang="en-ZA" smtClean="0" sz="6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altLang="en-ZA" b="1" dirty="0" lang="en-ZA" smtClean="0" sz="6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altLang="en-ZA" b="1" dirty="0" lang="en-ZA" smtClean="0" sz="4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(Ephesians </a:t>
            </a:r>
            <a:r>
              <a:rPr altLang="en-ZA" b="1" dirty="0" lang="en-ZA" smtClean="0" sz="4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6:1-3)</a:t>
            </a:r>
            <a:r>
              <a:rPr altLang="en-ZA" b="1" dirty="0" lang="en-ZA" smtClean="0" sz="7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altLang="en-ZA" b="1" dirty="0" lang="en-ZA" smtClean="0" sz="7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altLang="en-ZA" b="1" dirty="0" lang="en-ZA" smtClean="0" sz="6000"/>
              <a:t/>
            </a:r>
            <a:br>
              <a:rPr altLang="en-ZA" b="1" dirty="0" lang="en-ZA" smtClean="0" sz="6000"/>
            </a:br>
            <a:endParaRPr altLang="en-ZA" b="1" dirty="0" lang="en-ZA" sz="5400"/>
          </a:p>
        </p:txBody>
      </p:sp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08112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6600"/>
              <a:t/>
            </a:r>
            <a:br>
              <a:rPr altLang="en-ZA" b="1" dirty="0" lang="en-ZA" smtClean="0" sz="6600"/>
            </a:b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e Blessing of Growing up in a Christian Home</a:t>
            </a:r>
            <a:r>
              <a:rPr altLang="en-ZA" b="1" dirty="0" lang="en-ZA" smtClean="0" sz="6600" u="sng"/>
              <a:t/>
            </a:r>
            <a:br>
              <a:rPr altLang="en-ZA" b="1" dirty="0" lang="en-ZA" smtClean="0" sz="6600" u="sng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endParaRPr altLang="en-ZA" dirty="0" lang="en-ZA" sz="79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085185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2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“To the saints who are in Ephesus… Children…. Parents” (Eph 1:1 / Eph 6:1) </a:t>
            </a:r>
          </a:p>
          <a:p>
            <a:r>
              <a:rPr altLang="en-ZA" b="1" dirty="0" lang="en-ZA" smtClean="0" sz="2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Job 1:1-5</a:t>
            </a:r>
          </a:p>
          <a:p>
            <a:pPr lvl="1"/>
            <a:r>
              <a:rPr altLang="en-ZA" b="1" dirty="0" lang="en-ZA" smtClean="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Children, just one believing parents it to be exceedingly blessed!</a:t>
            </a:r>
          </a:p>
          <a:p>
            <a:pPr lvl="1"/>
            <a:r>
              <a:rPr altLang="en-ZA" b="1" dirty="0" lang="en-ZA" smtClean="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Parents, one of the characteristics that distinguished Job as a ‘righteous man’ is his lifelong preoccupation with the spiritual welfare of his children. </a:t>
            </a: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08112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6600"/>
              <a:t/>
            </a:r>
            <a:br>
              <a:rPr altLang="en-ZA" b="1" dirty="0" lang="en-ZA" smtClean="0" sz="6600"/>
            </a:b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e Danger of Growing up in a Christian Home</a:t>
            </a:r>
            <a:r>
              <a:rPr altLang="en-ZA" b="1" dirty="0" lang="en-ZA" smtClean="0" sz="6600" u="sng"/>
              <a:t/>
            </a:r>
            <a:br>
              <a:rPr altLang="en-ZA" b="1" dirty="0" lang="en-ZA" smtClean="0" sz="6600" u="sng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endParaRPr altLang="en-ZA" dirty="0" lang="en-ZA" sz="79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57193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The danger is that you begin to think you are a Christian because you are surrounded by Christian influences. 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Home, church, schooling, youth camp, friends, clubs etc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Consider Matthew 3:7-9 – “Abraham’s our father”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Family connections, or a religious environment, won’t save you. 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The Lord alone saves, by grace, through a believed gospel (Eph 1:7 / Eph 2:8-9)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Another danger is that greater light means greater accountability. 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Luke 12:47-48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How have you responded to the gospel benefits wrought by God on your life?</a:t>
            </a: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08112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6600"/>
              <a:t/>
            </a:r>
            <a:br>
              <a:rPr altLang="en-ZA" b="1" dirty="0" lang="en-ZA" smtClean="0" sz="6600"/>
            </a:b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e Holy Responsibility of Christian Children</a:t>
            </a:r>
            <a:r>
              <a:rPr altLang="en-ZA" b="1" dirty="0" lang="en-ZA" smtClean="0" sz="6600" u="sng"/>
              <a:t/>
            </a:r>
            <a:br>
              <a:rPr altLang="en-ZA" b="1" dirty="0" lang="en-ZA" smtClean="0" sz="6600" u="sng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endParaRPr altLang="en-ZA" dirty="0" lang="en-ZA" sz="79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57193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“Obey your parents”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(c.f. Colossians 3:20)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Always, and in everything…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Disobedience permitted only in the case of a parent requiring what God forbids…or forbidding what God requires. 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Temptation to disobey can be countered only by a reliance on God’s Spirit (Eph 5:18)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Failure to learn to live under authority will have future consequences for life, marriage, work, nation, churches etc. 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All of us are under authorities. How do you children see you responding to yours?</a:t>
            </a: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08112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6600"/>
              <a:t/>
            </a:r>
            <a:br>
              <a:rPr altLang="en-ZA" b="1" dirty="0" lang="en-ZA" smtClean="0" sz="6600"/>
            </a:b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altLang="en-ZA" b="1" dirty="0" lang="en-ZA" smtClean="0" u="sng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e Divine Encouragement for Christian Children</a:t>
            </a:r>
            <a:r>
              <a:rPr altLang="en-ZA" b="1" dirty="0" lang="en-ZA" smtClean="0" sz="6600" u="sng"/>
              <a:t/>
            </a:r>
            <a:br>
              <a:rPr altLang="en-ZA" b="1" dirty="0" lang="en-ZA" smtClean="0" sz="6600" u="sng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r>
              <a:rPr altLang="en-ZA" b="1" dirty="0" lang="en-ZA" smtClean="0" sz="7900"/>
              <a:t/>
            </a:r>
            <a:br>
              <a:rPr altLang="en-ZA" b="1" dirty="0" lang="en-ZA" smtClean="0" sz="7900"/>
            </a:br>
            <a:endParaRPr altLang="en-ZA" dirty="0" lang="en-ZA" sz="79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57193"/>
          </a:xfrm>
        </p:spPr>
        <p:txBody>
          <a:bodyPr numCol="1">
            <a:noAutofit/>
          </a:bodyPr>
          <a:lstStyle/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“in the Lord”…. “this is right” …. “a promise”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Obedience is motivated by a desire to see Christ honoured. It happens “in the Lord”, as those who are responding gratefully to His saving grace. 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Obedience is motivated by the knowledge that it is right to submit to God’s wisdom, for God’s sake.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Luke 2:48-52: the example of the boy Jesus, and at the cross.</a:t>
            </a:r>
          </a:p>
          <a:p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Obedience brings God’s blessing (e.g. 5</a:t>
            </a:r>
            <a:r>
              <a:rPr altLang="en-ZA" b="1" baseline="30000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Commandment)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This is not to secure salvation (which is all of grace).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This is not a promise of long, problem-free life.</a:t>
            </a:r>
          </a:p>
          <a:p>
            <a:pPr lvl="1"/>
            <a:r>
              <a:rPr altLang="en-ZA" b="1" dirty="0" lang="en-ZA" smtClean="0" sz="2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This is illustrative of God’s interesting and intention to bless the efforts of Christian children (as He sees fit). </a:t>
            </a: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 sz="28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altLang="en-ZA" b="1" dirty="0" lang="en-ZA" smtClean="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Words>394</Words>
  <Paragraphs>49</Paragraphs>
  <Slides>6</Slides>
  <Notes>0</Notes>
  <TotalTime>587</TotalTime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7">
      <vt:lpstr>Office Theme</vt:lpstr>
      <vt:lpstr>Slide 1</vt:lpstr>
      <vt:lpstr>“An Authority who Loves You” (Ephesians 6:1-3)</vt:lpstr>
      <vt:lpstr>The Blessing of Growing up in a Christian Home</vt:lpstr>
      <vt:lpstr>The Danger of Growing up in a Christian Home</vt:lpstr>
      <vt:lpstr>The Holy Responsibility of Christian Children</vt:lpstr>
      <vt:lpstr>The Divine Encouragement for Christian Children</vt:lpstr>
    </vt:vector>
  </TitlesOfParts>
  <LinksUpToDate>false</LinksUpToDate>
  <SharedDoc>false</SharedDoc>
  <HyperlinksChanged>false</HyperlinksChanged>
  <Application>Microsoft Office PowerPoint</Application>
  <AppVersion>12.0000</AppVersion>
  <PresentationFormat>On-screen Show (4:3)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2014-05-15T12:05:47Z</dcterms:created>
  <dc:creator>USER</dc:creator>
  <cp:lastModifiedBy>USER</cp:lastModifiedBy>
  <dcterms:modified xsi:type="dcterms:W3CDTF">2014-10-30T15:17:18Z</dcterms:modified>
  <cp:revision>242</cp:revision>
  <dc:title>The God of the Impossible (Luke 1:26-47)</dc:title>
</cp:coreProperties>
</file>