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66" r:id="rId6"/>
    <p:sldId id="269" r:id="rId7"/>
    <p:sldId id="271" r:id="rId8"/>
    <p:sldId id="270" r:id="rId9"/>
    <p:sldId id="259" r:id="rId10"/>
    <p:sldId id="260" r:id="rId11"/>
    <p:sldId id="261" r:id="rId12"/>
    <p:sldId id="262" r:id="rId13"/>
    <p:sldId id="273" r:id="rId14"/>
    <p:sldId id="272" r:id="rId15"/>
    <p:sldId id="274" r:id="rId16"/>
    <p:sldId id="264" r:id="rId17"/>
    <p:sldId id="285" r:id="rId18"/>
    <p:sldId id="275" r:id="rId19"/>
    <p:sldId id="276" r:id="rId20"/>
    <p:sldId id="277" r:id="rId21"/>
    <p:sldId id="278" r:id="rId22"/>
    <p:sldId id="279" r:id="rId23"/>
    <p:sldId id="281" r:id="rId24"/>
    <p:sldId id="280" r:id="rId25"/>
    <p:sldId id="284" r:id="rId26"/>
    <p:sldId id="283" r:id="rId27"/>
    <p:sldId id="282"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5" d="100"/>
          <a:sy n="35" d="100"/>
        </p:scale>
        <p:origin x="-75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8E06178-890B-40F0-8A7E-696C1BCA980C}" type="datetimeFigureOut">
              <a:rPr lang="en-ZA" smtClean="0"/>
              <a:pPr/>
              <a:t>2014/11/16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A1AD207-C966-4F50-BCD2-EB7F94405B54}" type="slidenum">
              <a:rPr lang="en-ZA" smtClean="0"/>
              <a:pPr/>
              <a:t>‹#›</a:t>
            </a:fld>
            <a:endParaRPr lang="en-ZA" dirty="0"/>
          </a:p>
        </p:txBody>
      </p:sp>
    </p:spTree>
    <p:extLst>
      <p:ext uri="{BB962C8B-B14F-4D97-AF65-F5344CB8AC3E}">
        <p14:creationId xmlns:p14="http://schemas.microsoft.com/office/powerpoint/2010/main" xmlns="" val="394947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8E06178-890B-40F0-8A7E-696C1BCA980C}" type="datetimeFigureOut">
              <a:rPr lang="en-ZA" smtClean="0"/>
              <a:pPr/>
              <a:t>2014/11/16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A1AD207-C966-4F50-BCD2-EB7F94405B54}" type="slidenum">
              <a:rPr lang="en-ZA" smtClean="0"/>
              <a:pPr/>
              <a:t>‹#›</a:t>
            </a:fld>
            <a:endParaRPr lang="en-ZA" dirty="0"/>
          </a:p>
        </p:txBody>
      </p:sp>
    </p:spTree>
    <p:extLst>
      <p:ext uri="{BB962C8B-B14F-4D97-AF65-F5344CB8AC3E}">
        <p14:creationId xmlns:p14="http://schemas.microsoft.com/office/powerpoint/2010/main" xmlns="" val="291194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8E06178-890B-40F0-8A7E-696C1BCA980C}" type="datetimeFigureOut">
              <a:rPr lang="en-ZA" smtClean="0"/>
              <a:pPr/>
              <a:t>2014/11/16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A1AD207-C966-4F50-BCD2-EB7F94405B54}" type="slidenum">
              <a:rPr lang="en-ZA" smtClean="0"/>
              <a:pPr/>
              <a:t>‹#›</a:t>
            </a:fld>
            <a:endParaRPr lang="en-ZA" dirty="0"/>
          </a:p>
        </p:txBody>
      </p:sp>
    </p:spTree>
    <p:extLst>
      <p:ext uri="{BB962C8B-B14F-4D97-AF65-F5344CB8AC3E}">
        <p14:creationId xmlns:p14="http://schemas.microsoft.com/office/powerpoint/2010/main" xmlns="" val="202007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8E06178-890B-40F0-8A7E-696C1BCA980C}" type="datetimeFigureOut">
              <a:rPr lang="en-ZA" smtClean="0"/>
              <a:pPr/>
              <a:t>2014/11/16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A1AD207-C966-4F50-BCD2-EB7F94405B54}" type="slidenum">
              <a:rPr lang="en-ZA" smtClean="0"/>
              <a:pPr/>
              <a:t>‹#›</a:t>
            </a:fld>
            <a:endParaRPr lang="en-ZA" dirty="0"/>
          </a:p>
        </p:txBody>
      </p:sp>
    </p:spTree>
    <p:extLst>
      <p:ext uri="{BB962C8B-B14F-4D97-AF65-F5344CB8AC3E}">
        <p14:creationId xmlns:p14="http://schemas.microsoft.com/office/powerpoint/2010/main" xmlns="" val="189663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E06178-890B-40F0-8A7E-696C1BCA980C}" type="datetimeFigureOut">
              <a:rPr lang="en-ZA" smtClean="0"/>
              <a:pPr/>
              <a:t>2014/11/16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A1AD207-C966-4F50-BCD2-EB7F94405B54}" type="slidenum">
              <a:rPr lang="en-ZA" smtClean="0"/>
              <a:pPr/>
              <a:t>‹#›</a:t>
            </a:fld>
            <a:endParaRPr lang="en-ZA" dirty="0"/>
          </a:p>
        </p:txBody>
      </p:sp>
    </p:spTree>
    <p:extLst>
      <p:ext uri="{BB962C8B-B14F-4D97-AF65-F5344CB8AC3E}">
        <p14:creationId xmlns:p14="http://schemas.microsoft.com/office/powerpoint/2010/main" xmlns="" val="160362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8E06178-890B-40F0-8A7E-696C1BCA980C}" type="datetimeFigureOut">
              <a:rPr lang="en-ZA" smtClean="0"/>
              <a:pPr/>
              <a:t>2014/11/16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5A1AD207-C966-4F50-BCD2-EB7F94405B54}" type="slidenum">
              <a:rPr lang="en-ZA" smtClean="0"/>
              <a:pPr/>
              <a:t>‹#›</a:t>
            </a:fld>
            <a:endParaRPr lang="en-ZA" dirty="0"/>
          </a:p>
        </p:txBody>
      </p:sp>
    </p:spTree>
    <p:extLst>
      <p:ext uri="{BB962C8B-B14F-4D97-AF65-F5344CB8AC3E}">
        <p14:creationId xmlns:p14="http://schemas.microsoft.com/office/powerpoint/2010/main" xmlns="" val="120987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48E06178-890B-40F0-8A7E-696C1BCA980C}" type="datetimeFigureOut">
              <a:rPr lang="en-ZA" smtClean="0"/>
              <a:pPr/>
              <a:t>2014/11/16</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5A1AD207-C966-4F50-BCD2-EB7F94405B54}" type="slidenum">
              <a:rPr lang="en-ZA" smtClean="0"/>
              <a:pPr/>
              <a:t>‹#›</a:t>
            </a:fld>
            <a:endParaRPr lang="en-ZA" dirty="0"/>
          </a:p>
        </p:txBody>
      </p:sp>
    </p:spTree>
    <p:extLst>
      <p:ext uri="{BB962C8B-B14F-4D97-AF65-F5344CB8AC3E}">
        <p14:creationId xmlns:p14="http://schemas.microsoft.com/office/powerpoint/2010/main" xmlns="" val="205247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8E06178-890B-40F0-8A7E-696C1BCA980C}" type="datetimeFigureOut">
              <a:rPr lang="en-ZA" smtClean="0"/>
              <a:pPr/>
              <a:t>2014/11/16</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5A1AD207-C966-4F50-BCD2-EB7F94405B54}" type="slidenum">
              <a:rPr lang="en-ZA" smtClean="0"/>
              <a:pPr/>
              <a:t>‹#›</a:t>
            </a:fld>
            <a:endParaRPr lang="en-ZA" dirty="0"/>
          </a:p>
        </p:txBody>
      </p:sp>
    </p:spTree>
    <p:extLst>
      <p:ext uri="{BB962C8B-B14F-4D97-AF65-F5344CB8AC3E}">
        <p14:creationId xmlns:p14="http://schemas.microsoft.com/office/powerpoint/2010/main" xmlns="" val="372488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06178-890B-40F0-8A7E-696C1BCA980C}" type="datetimeFigureOut">
              <a:rPr lang="en-ZA" smtClean="0"/>
              <a:pPr/>
              <a:t>2014/11/16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5A1AD207-C966-4F50-BCD2-EB7F94405B54}" type="slidenum">
              <a:rPr lang="en-ZA" smtClean="0"/>
              <a:pPr/>
              <a:t>‹#›</a:t>
            </a:fld>
            <a:endParaRPr lang="en-ZA" dirty="0"/>
          </a:p>
        </p:txBody>
      </p:sp>
    </p:spTree>
    <p:extLst>
      <p:ext uri="{BB962C8B-B14F-4D97-AF65-F5344CB8AC3E}">
        <p14:creationId xmlns:p14="http://schemas.microsoft.com/office/powerpoint/2010/main" xmlns="" val="334044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06178-890B-40F0-8A7E-696C1BCA980C}" type="datetimeFigureOut">
              <a:rPr lang="en-ZA" smtClean="0"/>
              <a:pPr/>
              <a:t>2014/11/16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5A1AD207-C966-4F50-BCD2-EB7F94405B54}" type="slidenum">
              <a:rPr lang="en-ZA" smtClean="0"/>
              <a:pPr/>
              <a:t>‹#›</a:t>
            </a:fld>
            <a:endParaRPr lang="en-ZA" dirty="0"/>
          </a:p>
        </p:txBody>
      </p:sp>
    </p:spTree>
    <p:extLst>
      <p:ext uri="{BB962C8B-B14F-4D97-AF65-F5344CB8AC3E}">
        <p14:creationId xmlns:p14="http://schemas.microsoft.com/office/powerpoint/2010/main" xmlns="" val="240248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06178-890B-40F0-8A7E-696C1BCA980C}" type="datetimeFigureOut">
              <a:rPr lang="en-ZA" smtClean="0"/>
              <a:pPr/>
              <a:t>2014/11/16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5A1AD207-C966-4F50-BCD2-EB7F94405B54}" type="slidenum">
              <a:rPr lang="en-ZA" smtClean="0"/>
              <a:pPr/>
              <a:t>‹#›</a:t>
            </a:fld>
            <a:endParaRPr lang="en-ZA" dirty="0"/>
          </a:p>
        </p:txBody>
      </p:sp>
    </p:spTree>
    <p:extLst>
      <p:ext uri="{BB962C8B-B14F-4D97-AF65-F5344CB8AC3E}">
        <p14:creationId xmlns:p14="http://schemas.microsoft.com/office/powerpoint/2010/main" xmlns="" val="75661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48E06178-890B-40F0-8A7E-696C1BCA980C}" type="datetimeFigureOut">
              <a:rPr lang="en-ZA" smtClean="0"/>
              <a:pPr/>
              <a:t>2014/11/16</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5A1AD207-C966-4F50-BCD2-EB7F94405B54}" type="slidenum">
              <a:rPr lang="en-ZA" smtClean="0"/>
              <a:pPr/>
              <a:t>‹#›</a:t>
            </a:fld>
            <a:endParaRPr lang="en-ZA" dirty="0"/>
          </a:p>
        </p:txBody>
      </p:sp>
    </p:spTree>
    <p:extLst>
      <p:ext uri="{BB962C8B-B14F-4D97-AF65-F5344CB8AC3E}">
        <p14:creationId xmlns:p14="http://schemas.microsoft.com/office/powerpoint/2010/main" xmlns="" val="2686072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Jude</a:t>
            </a:r>
            <a:endParaRPr lang="en-ZA" dirty="0"/>
          </a:p>
        </p:txBody>
      </p:sp>
      <p:sp>
        <p:nvSpPr>
          <p:cNvPr id="3" name="Subtitle 2"/>
          <p:cNvSpPr>
            <a:spLocks noGrp="1"/>
          </p:cNvSpPr>
          <p:nvPr>
            <p:ph type="subTitle" idx="1"/>
          </p:nvPr>
        </p:nvSpPr>
        <p:spPr/>
        <p:txBody>
          <a:bodyPr/>
          <a:lstStyle/>
          <a:p>
            <a:r>
              <a:rPr lang="en-ZA" dirty="0" smtClean="0">
                <a:solidFill>
                  <a:schemeClr val="bg1"/>
                </a:solidFill>
              </a:rPr>
              <a:t>Mercy, Peace, and Love</a:t>
            </a:r>
            <a:endParaRPr lang="en-ZA" dirty="0">
              <a:solidFill>
                <a:schemeClr val="bg1"/>
              </a:solidFill>
            </a:endParaRPr>
          </a:p>
        </p:txBody>
      </p:sp>
    </p:spTree>
    <p:extLst>
      <p:ext uri="{BB962C8B-B14F-4D97-AF65-F5344CB8AC3E}">
        <p14:creationId xmlns:p14="http://schemas.microsoft.com/office/powerpoint/2010/main" xmlns="" val="3216891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normAutofit/>
          </a:bodyPr>
          <a:lstStyle/>
          <a:p>
            <a:r>
              <a:rPr lang="en-ZA" sz="2000" dirty="0" smtClean="0">
                <a:solidFill>
                  <a:schemeClr val="tx1">
                    <a:lumMod val="75000"/>
                    <a:lumOff val="25000"/>
                  </a:schemeClr>
                </a:solidFill>
              </a:rPr>
              <a:t>They indulge in sexual immorality and pursue unnatural desires</a:t>
            </a:r>
          </a:p>
          <a:p>
            <a:r>
              <a:rPr lang="en-ZA" sz="2400" dirty="0" smtClean="0">
                <a:solidFill>
                  <a:schemeClr val="tx1">
                    <a:lumMod val="75000"/>
                    <a:lumOff val="25000"/>
                  </a:schemeClr>
                </a:solidFill>
              </a:rPr>
              <a:t>They rely </a:t>
            </a:r>
            <a:r>
              <a:rPr lang="en-ZA" sz="2400" dirty="0">
                <a:solidFill>
                  <a:schemeClr val="tx1">
                    <a:lumMod val="75000"/>
                    <a:lumOff val="25000"/>
                  </a:schemeClr>
                </a:solidFill>
              </a:rPr>
              <a:t>on their </a:t>
            </a:r>
            <a:r>
              <a:rPr lang="en-ZA" sz="2400" dirty="0" smtClean="0">
                <a:solidFill>
                  <a:schemeClr val="tx1">
                    <a:lumMod val="75000"/>
                    <a:lumOff val="25000"/>
                  </a:schemeClr>
                </a:solidFill>
              </a:rPr>
              <a:t>dreams</a:t>
            </a:r>
          </a:p>
          <a:p>
            <a:r>
              <a:rPr lang="en-ZA" sz="2400" dirty="0" smtClean="0">
                <a:solidFill>
                  <a:schemeClr val="tx1">
                    <a:lumMod val="75000"/>
                    <a:lumOff val="25000"/>
                  </a:schemeClr>
                </a:solidFill>
              </a:rPr>
              <a:t>They </a:t>
            </a:r>
            <a:r>
              <a:rPr lang="en-ZA" sz="2400" dirty="0">
                <a:solidFill>
                  <a:schemeClr val="tx1">
                    <a:lumMod val="75000"/>
                    <a:lumOff val="25000"/>
                  </a:schemeClr>
                </a:solidFill>
              </a:rPr>
              <a:t>defile the </a:t>
            </a:r>
            <a:r>
              <a:rPr lang="en-ZA" sz="2400" dirty="0" smtClean="0">
                <a:solidFill>
                  <a:schemeClr val="tx1">
                    <a:lumMod val="75000"/>
                    <a:lumOff val="25000"/>
                  </a:schemeClr>
                </a:solidFill>
              </a:rPr>
              <a:t>flesh</a:t>
            </a:r>
          </a:p>
          <a:p>
            <a:r>
              <a:rPr lang="en-ZA" sz="2400" dirty="0" smtClean="0">
                <a:solidFill>
                  <a:schemeClr val="tx1">
                    <a:lumMod val="75000"/>
                    <a:lumOff val="25000"/>
                  </a:schemeClr>
                </a:solidFill>
              </a:rPr>
              <a:t>They </a:t>
            </a:r>
            <a:r>
              <a:rPr lang="en-ZA" sz="2400" dirty="0">
                <a:solidFill>
                  <a:schemeClr val="tx1">
                    <a:lumMod val="75000"/>
                    <a:lumOff val="25000"/>
                  </a:schemeClr>
                </a:solidFill>
              </a:rPr>
              <a:t>reject </a:t>
            </a:r>
            <a:r>
              <a:rPr lang="en-ZA" sz="2400" dirty="0" smtClean="0">
                <a:solidFill>
                  <a:schemeClr val="tx1">
                    <a:lumMod val="75000"/>
                    <a:lumOff val="25000"/>
                  </a:schemeClr>
                </a:solidFill>
              </a:rPr>
              <a:t>authority</a:t>
            </a:r>
          </a:p>
          <a:p>
            <a:r>
              <a:rPr lang="en-ZA" sz="2400" dirty="0" smtClean="0">
                <a:solidFill>
                  <a:schemeClr val="tx1">
                    <a:lumMod val="75000"/>
                    <a:lumOff val="25000"/>
                  </a:schemeClr>
                </a:solidFill>
              </a:rPr>
              <a:t>They </a:t>
            </a:r>
            <a:r>
              <a:rPr lang="en-ZA" sz="2400" dirty="0">
                <a:solidFill>
                  <a:schemeClr val="tx1">
                    <a:lumMod val="75000"/>
                    <a:lumOff val="25000"/>
                  </a:schemeClr>
                </a:solidFill>
              </a:rPr>
              <a:t>think nothing of speaking evil of dignities. </a:t>
            </a:r>
            <a:endParaRPr lang="en-ZA" sz="2400" dirty="0" smtClean="0">
              <a:solidFill>
                <a:schemeClr val="tx1">
                  <a:lumMod val="75000"/>
                  <a:lumOff val="25000"/>
                </a:schemeClr>
              </a:solidFill>
            </a:endParaRPr>
          </a:p>
          <a:p>
            <a:r>
              <a:rPr lang="en-ZA" sz="2000" dirty="0">
                <a:solidFill>
                  <a:schemeClr val="tx1">
                    <a:lumMod val="75000"/>
                    <a:lumOff val="25000"/>
                  </a:schemeClr>
                </a:solidFill>
              </a:rPr>
              <a:t>They speak evil against or blaspheme all that they do not understand</a:t>
            </a:r>
            <a:r>
              <a:rPr lang="en-ZA" sz="2000" dirty="0" smtClean="0">
                <a:solidFill>
                  <a:schemeClr val="tx1">
                    <a:lumMod val="75000"/>
                    <a:lumOff val="25000"/>
                  </a:schemeClr>
                </a:solidFill>
              </a:rPr>
              <a:t>.</a:t>
            </a:r>
          </a:p>
          <a:p>
            <a:r>
              <a:rPr lang="en-ZA" sz="2000" dirty="0">
                <a:solidFill>
                  <a:schemeClr val="tx1">
                    <a:lumMod val="75000"/>
                    <a:lumOff val="25000"/>
                  </a:schemeClr>
                </a:solidFill>
              </a:rPr>
              <a:t>they corrupt themselves in those things that are plain and obvious to natural reason and </a:t>
            </a:r>
            <a:r>
              <a:rPr lang="en-ZA" sz="2000" dirty="0" smtClean="0">
                <a:solidFill>
                  <a:schemeClr val="tx1">
                    <a:lumMod val="75000"/>
                    <a:lumOff val="25000"/>
                  </a:schemeClr>
                </a:solidFill>
              </a:rPr>
              <a:t>conscience</a:t>
            </a:r>
          </a:p>
          <a:p>
            <a:r>
              <a:rPr lang="en-ZA" sz="2400" dirty="0" smtClean="0">
                <a:solidFill>
                  <a:schemeClr val="tx1">
                    <a:lumMod val="75000"/>
                    <a:lumOff val="25000"/>
                  </a:schemeClr>
                </a:solidFill>
              </a:rPr>
              <a:t>They abandon </a:t>
            </a:r>
            <a:r>
              <a:rPr lang="en-ZA" sz="2400" dirty="0">
                <a:solidFill>
                  <a:schemeClr val="tx1">
                    <a:lumMod val="75000"/>
                    <a:lumOff val="25000"/>
                  </a:schemeClr>
                </a:solidFill>
              </a:rPr>
              <a:t>themselves for the sake of gain.</a:t>
            </a:r>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Ungodly</a:t>
            </a:r>
            <a:endParaRPr lang="en-ZA" sz="3600"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163" t="10307" r="24611" b="15412"/>
          <a:stretch/>
        </p:blipFill>
        <p:spPr bwMode="auto">
          <a:xfrm>
            <a:off x="4247964" y="5583750"/>
            <a:ext cx="648072" cy="836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 t="10535" r="32527" b="14911"/>
          <a:stretch/>
        </p:blipFill>
        <p:spPr bwMode="auto">
          <a:xfrm>
            <a:off x="4572000" y="1569389"/>
            <a:ext cx="2330863" cy="19316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6" name="Picture 8" descr="https://www.billyebrim.org/sites/billyebrim.org/files/imagecache/gallery_main/Tree%20by%20Chips%20hous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4462" b="24022"/>
          <a:stretch/>
        </p:blipFill>
        <p:spPr bwMode="auto">
          <a:xfrm>
            <a:off x="5737432" y="3131831"/>
            <a:ext cx="2791933" cy="2097369"/>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47664" y="1535766"/>
            <a:ext cx="2376264" cy="22532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9" name="Picture 11" descr="Halley's Come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7584" y="4143948"/>
            <a:ext cx="2963140" cy="1777884"/>
          </a:xfrm>
          <a:prstGeom prst="rect">
            <a:avLst/>
          </a:prstGeom>
          <a:solidFill>
            <a:srgbClr val="FFFFFF">
              <a:shade val="85000"/>
            </a:srgbClr>
          </a:solidFill>
          <a:ln w="88900" cap="sq">
            <a:solidFill>
              <a:schemeClr val="bg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61" name="Picture 1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03703" y="4668388"/>
            <a:ext cx="2784665" cy="18496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2686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normAutofit fontScale="92500" lnSpcReduction="20000"/>
          </a:bodyPr>
          <a:lstStyle/>
          <a:p>
            <a:r>
              <a:rPr lang="en-ZA" sz="2000" dirty="0" smtClean="0"/>
              <a:t>They indulge in sexual immorality and pursue unnatural desires</a:t>
            </a:r>
          </a:p>
          <a:p>
            <a:r>
              <a:rPr lang="en-ZA" sz="2400" dirty="0" smtClean="0"/>
              <a:t>They rely </a:t>
            </a:r>
            <a:r>
              <a:rPr lang="en-ZA" sz="2400" dirty="0"/>
              <a:t>on their </a:t>
            </a:r>
            <a:r>
              <a:rPr lang="en-ZA" sz="2400" dirty="0" smtClean="0"/>
              <a:t>dreams</a:t>
            </a:r>
          </a:p>
          <a:p>
            <a:r>
              <a:rPr lang="en-ZA" sz="2400" dirty="0" smtClean="0"/>
              <a:t>They </a:t>
            </a:r>
            <a:r>
              <a:rPr lang="en-ZA" sz="2400" dirty="0"/>
              <a:t>defile the </a:t>
            </a:r>
            <a:r>
              <a:rPr lang="en-ZA" sz="2400" dirty="0" smtClean="0"/>
              <a:t>flesh</a:t>
            </a:r>
          </a:p>
          <a:p>
            <a:r>
              <a:rPr lang="en-ZA" sz="2400" dirty="0" smtClean="0"/>
              <a:t>They </a:t>
            </a:r>
            <a:r>
              <a:rPr lang="en-ZA" sz="2400" dirty="0"/>
              <a:t>reject </a:t>
            </a:r>
            <a:r>
              <a:rPr lang="en-ZA" sz="2400" dirty="0" smtClean="0"/>
              <a:t>authority</a:t>
            </a:r>
          </a:p>
          <a:p>
            <a:r>
              <a:rPr lang="en-ZA" sz="2400" dirty="0" smtClean="0"/>
              <a:t>They </a:t>
            </a:r>
            <a:r>
              <a:rPr lang="en-ZA" sz="2400" dirty="0"/>
              <a:t>think nothing of speaking evil of dignities. </a:t>
            </a:r>
            <a:endParaRPr lang="en-ZA" sz="2400" dirty="0" smtClean="0"/>
          </a:p>
          <a:p>
            <a:r>
              <a:rPr lang="en-ZA" sz="2000" dirty="0"/>
              <a:t>They speak evil against or blaspheme all that they do not understand</a:t>
            </a:r>
            <a:r>
              <a:rPr lang="en-ZA" sz="2000" dirty="0" smtClean="0"/>
              <a:t>.</a:t>
            </a:r>
          </a:p>
          <a:p>
            <a:r>
              <a:rPr lang="en-ZA" sz="2000" dirty="0"/>
              <a:t>they corrupt themselves in those things that are plain and obvious to natural reason and </a:t>
            </a:r>
            <a:r>
              <a:rPr lang="en-ZA" sz="2000" dirty="0" smtClean="0"/>
              <a:t>conscience</a:t>
            </a:r>
          </a:p>
          <a:p>
            <a:r>
              <a:rPr lang="en-ZA" sz="2400" dirty="0" smtClean="0"/>
              <a:t>They abandon </a:t>
            </a:r>
            <a:r>
              <a:rPr lang="en-ZA" sz="2400" dirty="0"/>
              <a:t>themselves for the sake of gain</a:t>
            </a:r>
            <a:r>
              <a:rPr lang="en-ZA" sz="2400" dirty="0" smtClean="0"/>
              <a:t>.</a:t>
            </a:r>
          </a:p>
          <a:p>
            <a:r>
              <a:rPr lang="en-ZA" sz="2400" dirty="0" smtClean="0"/>
              <a:t>They murmur, complain</a:t>
            </a:r>
          </a:p>
          <a:p>
            <a:r>
              <a:rPr lang="en-ZA" sz="2400" dirty="0" smtClean="0"/>
              <a:t>They boast, doing things for their own advantage</a:t>
            </a:r>
          </a:p>
          <a:p>
            <a:r>
              <a:rPr lang="en-ZA" sz="2400" dirty="0" smtClean="0"/>
              <a:t>They cause division</a:t>
            </a:r>
          </a:p>
          <a:p>
            <a:r>
              <a:rPr lang="en-ZA" sz="2400" dirty="0" smtClean="0"/>
              <a:t>They are worldly</a:t>
            </a:r>
            <a:endParaRPr lang="en-ZA" sz="2400" dirty="0"/>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Ungodly</a:t>
            </a:r>
            <a:endParaRPr lang="en-ZA" sz="3600"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163" t="10307" r="24611" b="15412"/>
          <a:stretch/>
        </p:blipFill>
        <p:spPr bwMode="auto">
          <a:xfrm>
            <a:off x="4247964" y="5904766"/>
            <a:ext cx="648072" cy="836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5" name="Group 4"/>
          <p:cNvGrpSpPr/>
          <p:nvPr/>
        </p:nvGrpSpPr>
        <p:grpSpPr>
          <a:xfrm>
            <a:off x="7030195" y="1916832"/>
            <a:ext cx="1420075" cy="1262716"/>
            <a:chOff x="7030195" y="1978061"/>
            <a:chExt cx="1420075" cy="1262716"/>
          </a:xfrm>
        </p:grpSpPr>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 t="10535" r="32527" b="14911"/>
            <a:stretch/>
          </p:blipFill>
          <p:spPr bwMode="auto">
            <a:xfrm>
              <a:off x="7917707" y="2085765"/>
              <a:ext cx="532563" cy="4413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6" name="Picture 8" descr="https://www.billyebrim.org/sites/billyebrim.org/files/imagecache/gallery_main/Tree%20by%20Chips%20hous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4462" b="24022"/>
            <a:stretch/>
          </p:blipFill>
          <p:spPr bwMode="auto">
            <a:xfrm>
              <a:off x="7812360" y="2522075"/>
              <a:ext cx="637910" cy="479214"/>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6296" y="1978061"/>
              <a:ext cx="542936" cy="5148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9" name="Picture 11" descr="Halley's Come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30195" y="2626153"/>
              <a:ext cx="677028" cy="406217"/>
            </a:xfrm>
            <a:prstGeom prst="rect">
              <a:avLst/>
            </a:prstGeom>
            <a:solidFill>
              <a:srgbClr val="FFFFFF">
                <a:shade val="85000"/>
              </a:srgbClr>
            </a:solidFill>
            <a:ln w="88900" cap="sq">
              <a:solidFill>
                <a:schemeClr val="bg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61" name="Picture 1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89099" y="2818174"/>
              <a:ext cx="636249" cy="4226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3624865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normAutofit fontScale="92500" lnSpcReduction="20000"/>
          </a:bodyPr>
          <a:lstStyle/>
          <a:p>
            <a:r>
              <a:rPr lang="en-ZA" sz="2000" dirty="0" smtClean="0"/>
              <a:t>They indulge in sexual immorality and pursue unnatural desires</a:t>
            </a:r>
          </a:p>
          <a:p>
            <a:r>
              <a:rPr lang="en-ZA" sz="2400" dirty="0" smtClean="0"/>
              <a:t>They rely </a:t>
            </a:r>
            <a:r>
              <a:rPr lang="en-ZA" sz="2400" dirty="0"/>
              <a:t>on their </a:t>
            </a:r>
            <a:r>
              <a:rPr lang="en-ZA" sz="2400" dirty="0" smtClean="0"/>
              <a:t>dreams</a:t>
            </a:r>
          </a:p>
          <a:p>
            <a:r>
              <a:rPr lang="en-ZA" sz="2400" dirty="0" smtClean="0"/>
              <a:t>They </a:t>
            </a:r>
            <a:r>
              <a:rPr lang="en-ZA" sz="2400" dirty="0"/>
              <a:t>defile the </a:t>
            </a:r>
            <a:r>
              <a:rPr lang="en-ZA" sz="2400" dirty="0" smtClean="0"/>
              <a:t>flesh</a:t>
            </a:r>
          </a:p>
          <a:p>
            <a:r>
              <a:rPr lang="en-ZA" sz="2400" dirty="0" smtClean="0"/>
              <a:t>They </a:t>
            </a:r>
            <a:r>
              <a:rPr lang="en-ZA" sz="2400" dirty="0"/>
              <a:t>reject </a:t>
            </a:r>
            <a:r>
              <a:rPr lang="en-ZA" sz="2400" dirty="0" smtClean="0"/>
              <a:t>authority</a:t>
            </a:r>
          </a:p>
          <a:p>
            <a:r>
              <a:rPr lang="en-ZA" sz="2400" dirty="0" smtClean="0"/>
              <a:t>They </a:t>
            </a:r>
            <a:r>
              <a:rPr lang="en-ZA" sz="2400" dirty="0"/>
              <a:t>think nothing of speaking evil of dignities. </a:t>
            </a:r>
            <a:endParaRPr lang="en-ZA" sz="2400" dirty="0" smtClean="0"/>
          </a:p>
          <a:p>
            <a:r>
              <a:rPr lang="en-ZA" sz="2000" dirty="0"/>
              <a:t>They speak evil against or blaspheme all that they do not understand</a:t>
            </a:r>
            <a:r>
              <a:rPr lang="en-ZA" sz="2000" dirty="0" smtClean="0"/>
              <a:t>.</a:t>
            </a:r>
          </a:p>
          <a:p>
            <a:r>
              <a:rPr lang="en-ZA" sz="2000" dirty="0"/>
              <a:t>they corrupt themselves in those things that are plain and obvious to natural reason and </a:t>
            </a:r>
            <a:r>
              <a:rPr lang="en-ZA" sz="2000" dirty="0" smtClean="0"/>
              <a:t>conscience</a:t>
            </a:r>
          </a:p>
          <a:p>
            <a:r>
              <a:rPr lang="en-ZA" sz="2400" dirty="0" smtClean="0"/>
              <a:t>They abandon </a:t>
            </a:r>
            <a:r>
              <a:rPr lang="en-ZA" sz="2400" dirty="0"/>
              <a:t>themselves for the sake of gain</a:t>
            </a:r>
            <a:r>
              <a:rPr lang="en-ZA" sz="2400" dirty="0" smtClean="0"/>
              <a:t>.</a:t>
            </a:r>
          </a:p>
          <a:p>
            <a:r>
              <a:rPr lang="en-ZA" sz="2400" dirty="0" smtClean="0"/>
              <a:t>They murmur, complain</a:t>
            </a:r>
          </a:p>
          <a:p>
            <a:r>
              <a:rPr lang="en-ZA" sz="2400" dirty="0" smtClean="0"/>
              <a:t>They boast, doing things for their own advantage</a:t>
            </a:r>
          </a:p>
          <a:p>
            <a:r>
              <a:rPr lang="en-ZA" sz="2400" dirty="0" smtClean="0"/>
              <a:t>They cause division</a:t>
            </a:r>
          </a:p>
          <a:p>
            <a:r>
              <a:rPr lang="en-ZA" sz="2400" dirty="0" smtClean="0"/>
              <a:t>They are worldly</a:t>
            </a:r>
            <a:endParaRPr lang="en-ZA" sz="2400" dirty="0"/>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Ungodly</a:t>
            </a:r>
            <a:endParaRPr lang="en-ZA" sz="3600"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163" t="10307" r="24611" b="15412"/>
          <a:stretch/>
        </p:blipFill>
        <p:spPr bwMode="auto">
          <a:xfrm>
            <a:off x="4247964" y="5904766"/>
            <a:ext cx="648072" cy="836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5" name="Group 4"/>
          <p:cNvGrpSpPr/>
          <p:nvPr/>
        </p:nvGrpSpPr>
        <p:grpSpPr>
          <a:xfrm>
            <a:off x="7030195" y="1916832"/>
            <a:ext cx="1420075" cy="1262716"/>
            <a:chOff x="7030195" y="1978061"/>
            <a:chExt cx="1420075" cy="1262716"/>
          </a:xfrm>
        </p:grpSpPr>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 t="10535" r="32527" b="14911"/>
            <a:stretch/>
          </p:blipFill>
          <p:spPr bwMode="auto">
            <a:xfrm>
              <a:off x="7917707" y="2085765"/>
              <a:ext cx="532563" cy="4413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6" name="Picture 8" descr="https://www.billyebrim.org/sites/billyebrim.org/files/imagecache/gallery_main/Tree%20by%20Chips%20hous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4462" b="24022"/>
            <a:stretch/>
          </p:blipFill>
          <p:spPr bwMode="auto">
            <a:xfrm>
              <a:off x="7812360" y="2522075"/>
              <a:ext cx="637910" cy="479214"/>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6296" y="1978061"/>
              <a:ext cx="542936" cy="5148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9" name="Picture 11" descr="Halley's Come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30195" y="2626153"/>
              <a:ext cx="677028" cy="406217"/>
            </a:xfrm>
            <a:prstGeom prst="rect">
              <a:avLst/>
            </a:prstGeom>
            <a:solidFill>
              <a:srgbClr val="FFFFFF">
                <a:shade val="85000"/>
              </a:srgbClr>
            </a:solidFill>
            <a:ln w="88900" cap="sq">
              <a:solidFill>
                <a:schemeClr val="bg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61" name="Picture 1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89099" y="2818174"/>
              <a:ext cx="636249" cy="4226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9" name="Group 8"/>
          <p:cNvGrpSpPr/>
          <p:nvPr/>
        </p:nvGrpSpPr>
        <p:grpSpPr>
          <a:xfrm>
            <a:off x="1824163" y="1022423"/>
            <a:ext cx="5194738" cy="5051296"/>
            <a:chOff x="1824163" y="1022423"/>
            <a:chExt cx="5194738" cy="5051296"/>
          </a:xfrm>
        </p:grpSpPr>
        <p:sp>
          <p:nvSpPr>
            <p:cNvPr id="7" name="Oval 6"/>
            <p:cNvSpPr/>
            <p:nvPr/>
          </p:nvSpPr>
          <p:spPr>
            <a:xfrm rot="21164461">
              <a:off x="1924518" y="1022423"/>
              <a:ext cx="4893728" cy="5051296"/>
            </a:xfrm>
            <a:prstGeom prst="ellipse">
              <a:avLst/>
            </a:prstGeom>
            <a:solidFill>
              <a:srgbClr val="000000">
                <a:alpha val="85098"/>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00"/>
                </a:solidFill>
              </a:endParaRPr>
            </a:p>
          </p:txBody>
        </p:sp>
        <p:sp>
          <p:nvSpPr>
            <p:cNvPr id="6" name="Rectangle 5"/>
            <p:cNvSpPr/>
            <p:nvPr/>
          </p:nvSpPr>
          <p:spPr>
            <a:xfrm rot="21164461">
              <a:off x="1824163" y="1190484"/>
              <a:ext cx="5194738" cy="4680520"/>
            </a:xfrm>
            <a:prstGeom prst="rect">
              <a:avLst/>
            </a:prstGeom>
            <a:noFill/>
          </p:spPr>
          <p:txBody>
            <a:bodyPr wrap="none" lIns="91440" tIns="45720" rIns="91440" bIns="45720">
              <a:prstTxWarp prst="textButtonPour">
                <a:avLst/>
              </a:prstTxWarp>
              <a:spAutoFit/>
            </a:bodyPr>
            <a:lstStyle/>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Without </a:t>
              </a:r>
            </a:p>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the </a:t>
              </a:r>
            </a:p>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Spirit</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grpSp>
    </p:spTree>
    <p:extLst>
      <p:ext uri="{BB962C8B-B14F-4D97-AF65-F5344CB8AC3E}">
        <p14:creationId xmlns:p14="http://schemas.microsoft.com/office/powerpoint/2010/main" xmlns="" val="1123888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normAutofit/>
          </a:bodyPr>
          <a:lstStyle/>
          <a:p>
            <a:r>
              <a:rPr lang="en-ZA" sz="4000" dirty="0" smtClean="0"/>
              <a:t>But I’m not like that!!!!!</a:t>
            </a:r>
          </a:p>
          <a:p>
            <a:endParaRPr lang="en-ZA" sz="4000" dirty="0"/>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Ungodly</a:t>
            </a:r>
            <a:endParaRPr lang="en-ZA" sz="3600"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163" t="10307" r="24611" b="15412"/>
          <a:stretch/>
        </p:blipFill>
        <p:spPr bwMode="auto">
          <a:xfrm>
            <a:off x="4247964" y="5583750"/>
            <a:ext cx="648072" cy="836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33360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normAutofit/>
          </a:bodyPr>
          <a:lstStyle/>
          <a:p>
            <a:r>
              <a:rPr lang="en-ZA" sz="4000" dirty="0" smtClean="0"/>
              <a:t>But I’m not like that!!!!!</a:t>
            </a:r>
          </a:p>
          <a:p>
            <a:r>
              <a:rPr lang="en-ZA" sz="4000" dirty="0" smtClean="0"/>
              <a:t>Be Discerning</a:t>
            </a:r>
          </a:p>
          <a:p>
            <a:endParaRPr lang="en-ZA" sz="4000" dirty="0"/>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Ungodly</a:t>
            </a:r>
            <a:endParaRPr lang="en-ZA" sz="3600"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163" t="10307" r="24611" b="15412"/>
          <a:stretch/>
        </p:blipFill>
        <p:spPr bwMode="auto">
          <a:xfrm>
            <a:off x="4247964" y="5583750"/>
            <a:ext cx="648072" cy="836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5015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a:xfrm>
            <a:off x="251520" y="1988840"/>
            <a:ext cx="6203032" cy="4525963"/>
          </a:xfrm>
          <a:solidFill>
            <a:schemeClr val="bg1"/>
          </a:solidFill>
          <a:effectLst>
            <a:glow rad="101600">
              <a:srgbClr val="FFC000">
                <a:alpha val="60000"/>
              </a:srgbClr>
            </a:glow>
          </a:effectLst>
        </p:spPr>
        <p:txBody>
          <a:bodyPr>
            <a:normAutofit fontScale="85000" lnSpcReduction="10000"/>
          </a:bodyPr>
          <a:lstStyle/>
          <a:p>
            <a:pPr marL="0" indent="0" algn="ctr">
              <a:buNone/>
            </a:pPr>
            <a:r>
              <a:rPr lang="en-ZA" u="sng" dirty="0">
                <a:solidFill>
                  <a:schemeClr val="tx1"/>
                </a:solidFill>
              </a:rPr>
              <a:t>2 Corinthians </a:t>
            </a:r>
            <a:r>
              <a:rPr lang="en-ZA" u="sng" dirty="0" smtClean="0">
                <a:solidFill>
                  <a:schemeClr val="tx1"/>
                </a:solidFill>
              </a:rPr>
              <a:t>11:</a:t>
            </a:r>
            <a:br>
              <a:rPr lang="en-ZA" u="sng" dirty="0" smtClean="0">
                <a:solidFill>
                  <a:schemeClr val="tx1"/>
                </a:solidFill>
              </a:rPr>
            </a:br>
            <a:r>
              <a:rPr lang="en-ZA" sz="2400" dirty="0" smtClean="0">
                <a:solidFill>
                  <a:schemeClr val="tx1"/>
                </a:solidFill>
              </a:rPr>
              <a:t>And </a:t>
            </a:r>
            <a:r>
              <a:rPr lang="en-ZA" sz="2400" dirty="0">
                <a:solidFill>
                  <a:schemeClr val="tx1"/>
                </a:solidFill>
              </a:rPr>
              <a:t>what I am doing I will continue to do, in order to undermine the claim of those who would like to claim that in their boasted mission they work on the same terms as we do. </a:t>
            </a:r>
            <a:r>
              <a:rPr lang="en-ZA" dirty="0" smtClean="0">
                <a:solidFill>
                  <a:schemeClr val="tx1"/>
                </a:solidFill>
              </a:rPr>
              <a:t>For </a:t>
            </a:r>
            <a:r>
              <a:rPr lang="en-ZA" dirty="0">
                <a:solidFill>
                  <a:schemeClr val="tx1"/>
                </a:solidFill>
              </a:rPr>
              <a:t>such men are false apostles, deceitful workmen, </a:t>
            </a:r>
            <a:r>
              <a:rPr lang="en-ZA" b="1" dirty="0">
                <a:solidFill>
                  <a:schemeClr val="tx1"/>
                </a:solidFill>
              </a:rPr>
              <a:t>disguising themselves as apostles of Christ</a:t>
            </a:r>
            <a:r>
              <a:rPr lang="en-ZA" dirty="0">
                <a:solidFill>
                  <a:schemeClr val="tx1"/>
                </a:solidFill>
              </a:rPr>
              <a:t>. </a:t>
            </a:r>
            <a:r>
              <a:rPr lang="en-ZA" dirty="0" smtClean="0">
                <a:solidFill>
                  <a:schemeClr val="tx1"/>
                </a:solidFill>
              </a:rPr>
              <a:t>And </a:t>
            </a:r>
            <a:r>
              <a:rPr lang="en-ZA" dirty="0">
                <a:solidFill>
                  <a:schemeClr val="tx1"/>
                </a:solidFill>
              </a:rPr>
              <a:t>no wonder, for even Satan disguises himself as an angel of light. </a:t>
            </a:r>
            <a:r>
              <a:rPr lang="en-ZA" dirty="0" smtClean="0">
                <a:solidFill>
                  <a:schemeClr val="tx1"/>
                </a:solidFill>
              </a:rPr>
              <a:t>So </a:t>
            </a:r>
            <a:r>
              <a:rPr lang="en-ZA" dirty="0">
                <a:solidFill>
                  <a:schemeClr val="tx1"/>
                </a:solidFill>
              </a:rPr>
              <a:t>it is no surprise if his servants, also, disguise themselves as servants of righteousness. </a:t>
            </a:r>
            <a:r>
              <a:rPr lang="en-ZA" dirty="0" smtClean="0">
                <a:solidFill>
                  <a:schemeClr val="tx1"/>
                </a:solidFill>
              </a:rPr>
              <a:t/>
            </a:r>
            <a:br>
              <a:rPr lang="en-ZA" dirty="0" smtClean="0">
                <a:solidFill>
                  <a:schemeClr val="tx1"/>
                </a:solidFill>
              </a:rPr>
            </a:br>
            <a:r>
              <a:rPr lang="en-ZA" i="1" dirty="0" smtClean="0">
                <a:solidFill>
                  <a:schemeClr val="accent1">
                    <a:lumMod val="75000"/>
                  </a:schemeClr>
                </a:solidFill>
              </a:rPr>
              <a:t>Their </a:t>
            </a:r>
            <a:r>
              <a:rPr lang="en-ZA" i="1" dirty="0">
                <a:solidFill>
                  <a:schemeClr val="accent1">
                    <a:lumMod val="75000"/>
                  </a:schemeClr>
                </a:solidFill>
              </a:rPr>
              <a:t>end will correspond to their deeds.</a:t>
            </a:r>
          </a:p>
          <a:p>
            <a:pPr marL="0" indent="0" algn="ctr">
              <a:buNone/>
            </a:pPr>
            <a:endParaRPr lang="en-ZA" dirty="0">
              <a:solidFill>
                <a:schemeClr val="tx1"/>
              </a:solidFill>
            </a:endParaRPr>
          </a:p>
        </p:txBody>
      </p:sp>
      <p:sp>
        <p:nvSpPr>
          <p:cNvPr id="5" name="Title 1"/>
          <p:cNvSpPr txBox="1">
            <a:spLocks/>
          </p:cNvSpPr>
          <p:nvPr/>
        </p:nvSpPr>
        <p:spPr>
          <a:xfrm>
            <a:off x="0" y="0"/>
            <a:ext cx="9144000" cy="40466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ZA" sz="3200" dirty="0" smtClean="0"/>
              <a:t>Jude: Mercy, Peace, and Love</a:t>
            </a:r>
            <a:endParaRPr lang="en-ZA" sz="3200" dirty="0"/>
          </a:p>
        </p:txBody>
      </p:sp>
      <p:sp>
        <p:nvSpPr>
          <p:cNvPr id="6" name="TextBox 5"/>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Ungodly</a:t>
            </a:r>
            <a:endParaRPr lang="en-ZA" sz="3600" b="1" dirty="0"/>
          </a:p>
        </p:txBody>
      </p:sp>
      <p:grpSp>
        <p:nvGrpSpPr>
          <p:cNvPr id="10" name="Group 9"/>
          <p:cNvGrpSpPr/>
          <p:nvPr/>
        </p:nvGrpSpPr>
        <p:grpSpPr>
          <a:xfrm>
            <a:off x="5580112" y="1412775"/>
            <a:ext cx="3168352" cy="3024337"/>
            <a:chOff x="5580112" y="1412775"/>
            <a:chExt cx="3168352" cy="3024337"/>
          </a:xfrm>
        </p:grpSpPr>
        <p:pic>
          <p:nvPicPr>
            <p:cNvPr id="4" name="Picture 3" descr="http://www.gospelgifs.com/art_pages_03/images/bible-man-001.gif"/>
            <p:cNvPicPr/>
            <p:nvPr/>
          </p:nvPicPr>
          <p:blipFill>
            <a:blip r:embed="rId2" cstate="print">
              <a:clrChange>
                <a:clrFrom>
                  <a:srgbClr val="FEFEFE"/>
                </a:clrFrom>
                <a:clrTo>
                  <a:srgbClr val="FEFEFE">
                    <a:alpha val="0"/>
                  </a:srgbClr>
                </a:clrTo>
              </a:clrChange>
              <a:biLevel thresh="75000"/>
              <a:extLst>
                <a:ext uri="{BEBA8EAE-BF5A-486C-A8C5-ECC9F3942E4B}">
                  <a14:imgProps xmlns:a14="http://schemas.microsoft.com/office/drawing/2010/main" xmlns="">
                    <a14:imgLayer r:embed="rId3">
                      <a14:imgEffect>
                        <a14:artisticCutout/>
                      </a14:imgEffect>
                    </a14:imgLayer>
                  </a14:imgProps>
                </a:ext>
                <a:ext uri="{28A0092B-C50C-407E-A947-70E740481C1C}">
                  <a14:useLocalDpi xmlns:a14="http://schemas.microsoft.com/office/drawing/2010/main" xmlns="" val="0"/>
                </a:ext>
              </a:extLst>
            </a:blip>
            <a:srcRect/>
            <a:stretch>
              <a:fillRect/>
            </a:stretch>
          </p:blipFill>
          <p:spPr bwMode="auto">
            <a:xfrm>
              <a:off x="5580112" y="1412775"/>
              <a:ext cx="3168352" cy="3024337"/>
            </a:xfrm>
            <a:prstGeom prst="rect">
              <a:avLst/>
            </a:prstGeom>
            <a:noFill/>
            <a:ln>
              <a:noFill/>
            </a:ln>
          </p:spPr>
        </p:pic>
        <p:grpSp>
          <p:nvGrpSpPr>
            <p:cNvPr id="7" name="Group 6"/>
            <p:cNvGrpSpPr/>
            <p:nvPr/>
          </p:nvGrpSpPr>
          <p:grpSpPr>
            <a:xfrm>
              <a:off x="7309676" y="2276872"/>
              <a:ext cx="862724" cy="556486"/>
              <a:chOff x="1824163" y="1022423"/>
              <a:chExt cx="5194738" cy="5051296"/>
            </a:xfrm>
          </p:grpSpPr>
          <p:sp>
            <p:nvSpPr>
              <p:cNvPr id="8" name="Oval 7"/>
              <p:cNvSpPr/>
              <p:nvPr/>
            </p:nvSpPr>
            <p:spPr>
              <a:xfrm rot="21164461">
                <a:off x="1924518" y="1022423"/>
                <a:ext cx="4893728" cy="5051296"/>
              </a:xfrm>
              <a:prstGeom prst="ellipse">
                <a:avLst/>
              </a:prstGeom>
              <a:solidFill>
                <a:srgbClr val="000000">
                  <a:alpha val="85098"/>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00"/>
                  </a:solidFill>
                </a:endParaRPr>
              </a:p>
            </p:txBody>
          </p:sp>
          <p:sp>
            <p:nvSpPr>
              <p:cNvPr id="9" name="Rectangle 8"/>
              <p:cNvSpPr/>
              <p:nvPr/>
            </p:nvSpPr>
            <p:spPr>
              <a:xfrm rot="21164461">
                <a:off x="1824163" y="1190484"/>
                <a:ext cx="5194738" cy="4680520"/>
              </a:xfrm>
              <a:prstGeom prst="rect">
                <a:avLst/>
              </a:prstGeom>
              <a:noFill/>
            </p:spPr>
            <p:txBody>
              <a:bodyPr wrap="none" lIns="91440" tIns="45720" rIns="91440" bIns="45720">
                <a:prstTxWarp prst="textButtonPour">
                  <a:avLst/>
                </a:prstTxWarp>
                <a:spAutoFit/>
              </a:bodyPr>
              <a:lstStyle/>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Without </a:t>
                </a:r>
              </a:p>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the </a:t>
                </a:r>
              </a:p>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Spirit</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grpSp>
      </p:grpSp>
    </p:spTree>
    <p:extLst>
      <p:ext uri="{BB962C8B-B14F-4D97-AF65-F5344CB8AC3E}">
        <p14:creationId xmlns:p14="http://schemas.microsoft.com/office/powerpoint/2010/main" xmlns="" val="815996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normAutofit/>
          </a:bodyPr>
          <a:lstStyle/>
          <a:p>
            <a:endParaRPr lang="en-ZA" dirty="0" smtClean="0"/>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Godly</a:t>
            </a:r>
            <a:endParaRPr lang="en-ZA" sz="3600" b="1" dirty="0"/>
          </a:p>
        </p:txBody>
      </p:sp>
    </p:spTree>
    <p:extLst>
      <p:ext uri="{BB962C8B-B14F-4D97-AF65-F5344CB8AC3E}">
        <p14:creationId xmlns:p14="http://schemas.microsoft.com/office/powerpoint/2010/main" xmlns="" val="3941611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normAutofit/>
          </a:bodyPr>
          <a:lstStyle/>
          <a:p>
            <a:r>
              <a:rPr lang="en-ZA" dirty="0" smtClean="0"/>
              <a:t>No confusion about what they believe</a:t>
            </a:r>
          </a:p>
          <a:p>
            <a:endParaRPr lang="en-ZA" dirty="0" smtClean="0"/>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Godly</a:t>
            </a:r>
            <a:endParaRPr lang="en-ZA" sz="3600" b="1" dirty="0"/>
          </a:p>
        </p:txBody>
      </p:sp>
    </p:spTree>
    <p:extLst>
      <p:ext uri="{BB962C8B-B14F-4D97-AF65-F5344CB8AC3E}">
        <p14:creationId xmlns:p14="http://schemas.microsoft.com/office/powerpoint/2010/main" xmlns="" val="115359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normAutofit/>
          </a:bodyPr>
          <a:lstStyle/>
          <a:p>
            <a:r>
              <a:rPr lang="en-ZA" dirty="0" smtClean="0">
                <a:solidFill>
                  <a:schemeClr val="bg1">
                    <a:lumMod val="65000"/>
                  </a:schemeClr>
                </a:solidFill>
              </a:rPr>
              <a:t>No confusion about what they believe</a:t>
            </a:r>
          </a:p>
          <a:p>
            <a:r>
              <a:rPr lang="en-ZA" dirty="0" smtClean="0"/>
              <a:t>The godly are servants of Jesus Christ</a:t>
            </a:r>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Godly</a:t>
            </a:r>
            <a:endParaRPr lang="en-ZA" sz="3600" b="1" dirty="0"/>
          </a:p>
        </p:txBody>
      </p:sp>
    </p:spTree>
    <p:extLst>
      <p:ext uri="{BB962C8B-B14F-4D97-AF65-F5344CB8AC3E}">
        <p14:creationId xmlns:p14="http://schemas.microsoft.com/office/powerpoint/2010/main" xmlns="" val="333058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normAutofit/>
          </a:bodyPr>
          <a:lstStyle/>
          <a:p>
            <a:r>
              <a:rPr lang="en-ZA" dirty="0" smtClean="0">
                <a:solidFill>
                  <a:schemeClr val="bg1">
                    <a:lumMod val="65000"/>
                  </a:schemeClr>
                </a:solidFill>
              </a:rPr>
              <a:t>No confusion about what they believe</a:t>
            </a:r>
          </a:p>
          <a:p>
            <a:r>
              <a:rPr lang="en-ZA" dirty="0" smtClean="0">
                <a:solidFill>
                  <a:schemeClr val="bg1">
                    <a:lumMod val="65000"/>
                  </a:schemeClr>
                </a:solidFill>
              </a:rPr>
              <a:t>The godly are servants of Jesus Christ</a:t>
            </a:r>
          </a:p>
          <a:p>
            <a:r>
              <a:rPr lang="en-ZA" dirty="0" smtClean="0"/>
              <a:t>The Godly are </a:t>
            </a:r>
            <a:r>
              <a:rPr lang="en-ZA" dirty="0"/>
              <a:t>servants because they were called</a:t>
            </a:r>
            <a:endParaRPr lang="en-ZA" dirty="0" smtClean="0"/>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Godly</a:t>
            </a:r>
            <a:endParaRPr lang="en-ZA" sz="3600" b="1" dirty="0"/>
          </a:p>
        </p:txBody>
      </p:sp>
    </p:spTree>
    <p:extLst>
      <p:ext uri="{BB962C8B-B14F-4D97-AF65-F5344CB8AC3E}">
        <p14:creationId xmlns:p14="http://schemas.microsoft.com/office/powerpoint/2010/main" xmlns="" val="119011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a:xfrm>
            <a:off x="473351" y="1988840"/>
            <a:ext cx="2602632" cy="676671"/>
          </a:xfrm>
        </p:spPr>
        <p:txBody>
          <a:bodyPr anchor="ctr" anchorCtr="0">
            <a:normAutofit/>
          </a:bodyPr>
          <a:lstStyle/>
          <a:p>
            <a:pPr marL="0" indent="0" algn="ctr">
              <a:buNone/>
            </a:pPr>
            <a:r>
              <a:rPr lang="en-ZA" dirty="0" smtClean="0"/>
              <a:t>Godly</a:t>
            </a:r>
          </a:p>
        </p:txBody>
      </p:sp>
      <p:sp>
        <p:nvSpPr>
          <p:cNvPr id="6" name="Content Placeholder 2"/>
          <p:cNvSpPr txBox="1">
            <a:spLocks/>
          </p:cNvSpPr>
          <p:nvPr/>
        </p:nvSpPr>
        <p:spPr>
          <a:xfrm>
            <a:off x="5436096" y="5014245"/>
            <a:ext cx="2602632" cy="676671"/>
          </a:xfrm>
          <a:prstGeom prst="rect">
            <a:avLst/>
          </a:prstGeom>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ZA" dirty="0" smtClean="0"/>
              <a:t>Ungodly</a:t>
            </a:r>
          </a:p>
        </p:txBody>
      </p:sp>
    </p:spTree>
    <p:extLst>
      <p:ext uri="{BB962C8B-B14F-4D97-AF65-F5344CB8AC3E}">
        <p14:creationId xmlns:p14="http://schemas.microsoft.com/office/powerpoint/2010/main" xmlns="" val="394023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normAutofit/>
          </a:bodyPr>
          <a:lstStyle/>
          <a:p>
            <a:r>
              <a:rPr lang="en-ZA" dirty="0" smtClean="0">
                <a:solidFill>
                  <a:schemeClr val="bg1">
                    <a:lumMod val="65000"/>
                  </a:schemeClr>
                </a:solidFill>
              </a:rPr>
              <a:t>No confusion about what they believe</a:t>
            </a:r>
          </a:p>
          <a:p>
            <a:r>
              <a:rPr lang="en-ZA" dirty="0" smtClean="0">
                <a:solidFill>
                  <a:schemeClr val="bg1">
                    <a:lumMod val="65000"/>
                  </a:schemeClr>
                </a:solidFill>
              </a:rPr>
              <a:t>The godly are servants of Jesus Christ</a:t>
            </a:r>
          </a:p>
          <a:p>
            <a:r>
              <a:rPr lang="en-ZA" dirty="0" smtClean="0">
                <a:solidFill>
                  <a:schemeClr val="bg1">
                    <a:lumMod val="65000"/>
                  </a:schemeClr>
                </a:solidFill>
              </a:rPr>
              <a:t>The godly are </a:t>
            </a:r>
            <a:r>
              <a:rPr lang="en-ZA" dirty="0">
                <a:solidFill>
                  <a:schemeClr val="bg1">
                    <a:lumMod val="65000"/>
                  </a:schemeClr>
                </a:solidFill>
              </a:rPr>
              <a:t>servants because they were </a:t>
            </a:r>
            <a:r>
              <a:rPr lang="en-ZA" dirty="0" smtClean="0">
                <a:solidFill>
                  <a:schemeClr val="bg1">
                    <a:lumMod val="65000"/>
                  </a:schemeClr>
                </a:solidFill>
              </a:rPr>
              <a:t>called</a:t>
            </a:r>
          </a:p>
          <a:p>
            <a:r>
              <a:rPr lang="en-ZA" dirty="0" smtClean="0"/>
              <a:t>The godly are sanctified</a:t>
            </a:r>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Godly</a:t>
            </a:r>
            <a:endParaRPr lang="en-ZA" sz="3600" b="1" dirty="0"/>
          </a:p>
        </p:txBody>
      </p:sp>
    </p:spTree>
    <p:extLst>
      <p:ext uri="{BB962C8B-B14F-4D97-AF65-F5344CB8AC3E}">
        <p14:creationId xmlns:p14="http://schemas.microsoft.com/office/powerpoint/2010/main" xmlns="" val="1801919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normAutofit/>
          </a:bodyPr>
          <a:lstStyle/>
          <a:p>
            <a:r>
              <a:rPr lang="en-ZA" dirty="0" smtClean="0">
                <a:solidFill>
                  <a:schemeClr val="bg1">
                    <a:lumMod val="65000"/>
                  </a:schemeClr>
                </a:solidFill>
              </a:rPr>
              <a:t>No confusion about what they believe</a:t>
            </a:r>
          </a:p>
          <a:p>
            <a:r>
              <a:rPr lang="en-ZA" dirty="0" smtClean="0">
                <a:solidFill>
                  <a:schemeClr val="bg1">
                    <a:lumMod val="65000"/>
                  </a:schemeClr>
                </a:solidFill>
              </a:rPr>
              <a:t>The godly are servants of Jesus Christ</a:t>
            </a:r>
          </a:p>
          <a:p>
            <a:r>
              <a:rPr lang="en-ZA" dirty="0" smtClean="0">
                <a:solidFill>
                  <a:schemeClr val="bg1">
                    <a:lumMod val="65000"/>
                  </a:schemeClr>
                </a:solidFill>
              </a:rPr>
              <a:t>The godly are </a:t>
            </a:r>
            <a:r>
              <a:rPr lang="en-ZA" dirty="0">
                <a:solidFill>
                  <a:schemeClr val="bg1">
                    <a:lumMod val="65000"/>
                  </a:schemeClr>
                </a:solidFill>
              </a:rPr>
              <a:t>servants because they were </a:t>
            </a:r>
            <a:r>
              <a:rPr lang="en-ZA" dirty="0" smtClean="0">
                <a:solidFill>
                  <a:schemeClr val="bg1">
                    <a:lumMod val="65000"/>
                  </a:schemeClr>
                </a:solidFill>
              </a:rPr>
              <a:t>called</a:t>
            </a:r>
          </a:p>
          <a:p>
            <a:r>
              <a:rPr lang="en-ZA" dirty="0" smtClean="0">
                <a:solidFill>
                  <a:schemeClr val="bg1">
                    <a:lumMod val="65000"/>
                  </a:schemeClr>
                </a:solidFill>
              </a:rPr>
              <a:t>The godly are sanctified</a:t>
            </a:r>
          </a:p>
          <a:p>
            <a:r>
              <a:rPr lang="en-ZA" dirty="0" smtClean="0"/>
              <a:t>The godly are kept</a:t>
            </a:r>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Godly</a:t>
            </a:r>
            <a:endParaRPr lang="en-ZA" sz="3600" b="1" dirty="0"/>
          </a:p>
        </p:txBody>
      </p:sp>
    </p:spTree>
    <p:extLst>
      <p:ext uri="{BB962C8B-B14F-4D97-AF65-F5344CB8AC3E}">
        <p14:creationId xmlns:p14="http://schemas.microsoft.com/office/powerpoint/2010/main" xmlns="" val="1875140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normAutofit/>
          </a:bodyPr>
          <a:lstStyle/>
          <a:p>
            <a:r>
              <a:rPr lang="en-ZA" dirty="0" smtClean="0">
                <a:solidFill>
                  <a:schemeClr val="bg1">
                    <a:lumMod val="65000"/>
                  </a:schemeClr>
                </a:solidFill>
              </a:rPr>
              <a:t>No confusion about what they believe</a:t>
            </a:r>
          </a:p>
          <a:p>
            <a:r>
              <a:rPr lang="en-ZA" dirty="0" smtClean="0">
                <a:solidFill>
                  <a:schemeClr val="bg1">
                    <a:lumMod val="65000"/>
                  </a:schemeClr>
                </a:solidFill>
              </a:rPr>
              <a:t>The godly are servants of Jesus Christ</a:t>
            </a:r>
          </a:p>
          <a:p>
            <a:r>
              <a:rPr lang="en-ZA" dirty="0" smtClean="0">
                <a:solidFill>
                  <a:schemeClr val="bg1">
                    <a:lumMod val="65000"/>
                  </a:schemeClr>
                </a:solidFill>
              </a:rPr>
              <a:t>The godly are </a:t>
            </a:r>
            <a:r>
              <a:rPr lang="en-ZA" dirty="0">
                <a:solidFill>
                  <a:schemeClr val="bg1">
                    <a:lumMod val="65000"/>
                  </a:schemeClr>
                </a:solidFill>
              </a:rPr>
              <a:t>servants because they were </a:t>
            </a:r>
            <a:r>
              <a:rPr lang="en-ZA" dirty="0" smtClean="0">
                <a:solidFill>
                  <a:schemeClr val="bg1">
                    <a:lumMod val="65000"/>
                  </a:schemeClr>
                </a:solidFill>
              </a:rPr>
              <a:t>called</a:t>
            </a:r>
          </a:p>
          <a:p>
            <a:r>
              <a:rPr lang="en-ZA" dirty="0" smtClean="0">
                <a:solidFill>
                  <a:schemeClr val="bg1">
                    <a:lumMod val="65000"/>
                  </a:schemeClr>
                </a:solidFill>
              </a:rPr>
              <a:t>The godly are sanctified</a:t>
            </a:r>
          </a:p>
          <a:p>
            <a:r>
              <a:rPr lang="en-ZA" dirty="0" smtClean="0">
                <a:solidFill>
                  <a:schemeClr val="bg1">
                    <a:lumMod val="65000"/>
                  </a:schemeClr>
                </a:solidFill>
              </a:rPr>
              <a:t>The godly are kept</a:t>
            </a:r>
          </a:p>
          <a:p>
            <a:r>
              <a:rPr lang="en-ZA" dirty="0" smtClean="0"/>
              <a:t>The godly have hope</a:t>
            </a:r>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Godly</a:t>
            </a:r>
            <a:endParaRPr lang="en-ZA" sz="3600" b="1" dirty="0"/>
          </a:p>
        </p:txBody>
      </p:sp>
    </p:spTree>
    <p:extLst>
      <p:ext uri="{BB962C8B-B14F-4D97-AF65-F5344CB8AC3E}">
        <p14:creationId xmlns:p14="http://schemas.microsoft.com/office/powerpoint/2010/main" xmlns="" val="3166055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normAutofit lnSpcReduction="10000"/>
          </a:bodyPr>
          <a:lstStyle/>
          <a:p>
            <a:r>
              <a:rPr lang="en-ZA" dirty="0" smtClean="0">
                <a:solidFill>
                  <a:schemeClr val="bg1">
                    <a:lumMod val="65000"/>
                  </a:schemeClr>
                </a:solidFill>
              </a:rPr>
              <a:t>No confusion about what they believe</a:t>
            </a:r>
          </a:p>
          <a:p>
            <a:r>
              <a:rPr lang="en-ZA" dirty="0" smtClean="0">
                <a:solidFill>
                  <a:schemeClr val="bg1">
                    <a:lumMod val="65000"/>
                  </a:schemeClr>
                </a:solidFill>
              </a:rPr>
              <a:t>The godly are servants of Jesus Christ</a:t>
            </a:r>
          </a:p>
          <a:p>
            <a:r>
              <a:rPr lang="en-ZA" dirty="0" smtClean="0">
                <a:solidFill>
                  <a:schemeClr val="bg1">
                    <a:lumMod val="65000"/>
                  </a:schemeClr>
                </a:solidFill>
              </a:rPr>
              <a:t>The godly are </a:t>
            </a:r>
            <a:r>
              <a:rPr lang="en-ZA" dirty="0">
                <a:solidFill>
                  <a:schemeClr val="bg1">
                    <a:lumMod val="65000"/>
                  </a:schemeClr>
                </a:solidFill>
              </a:rPr>
              <a:t>servants because they were </a:t>
            </a:r>
            <a:r>
              <a:rPr lang="en-ZA" dirty="0" smtClean="0">
                <a:solidFill>
                  <a:schemeClr val="bg1">
                    <a:lumMod val="65000"/>
                  </a:schemeClr>
                </a:solidFill>
              </a:rPr>
              <a:t>called</a:t>
            </a:r>
          </a:p>
          <a:p>
            <a:r>
              <a:rPr lang="en-ZA" dirty="0" smtClean="0">
                <a:solidFill>
                  <a:schemeClr val="bg1">
                    <a:lumMod val="65000"/>
                  </a:schemeClr>
                </a:solidFill>
              </a:rPr>
              <a:t>The godly are sanctified</a:t>
            </a:r>
          </a:p>
          <a:p>
            <a:r>
              <a:rPr lang="en-ZA" dirty="0" smtClean="0">
                <a:solidFill>
                  <a:schemeClr val="bg1">
                    <a:lumMod val="65000"/>
                  </a:schemeClr>
                </a:solidFill>
              </a:rPr>
              <a:t>The godly are kept</a:t>
            </a:r>
          </a:p>
          <a:p>
            <a:r>
              <a:rPr lang="en-ZA" dirty="0" smtClean="0">
                <a:solidFill>
                  <a:schemeClr val="bg1">
                    <a:lumMod val="65000"/>
                  </a:schemeClr>
                </a:solidFill>
              </a:rPr>
              <a:t>The godly have hope</a:t>
            </a:r>
          </a:p>
          <a:p>
            <a:r>
              <a:rPr lang="en-ZA" dirty="0" smtClean="0"/>
              <a:t>The godly have a burden for the ungodly</a:t>
            </a:r>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Godly</a:t>
            </a:r>
            <a:endParaRPr lang="en-ZA" sz="3600" b="1" dirty="0"/>
          </a:p>
        </p:txBody>
      </p:sp>
    </p:spTree>
    <p:extLst>
      <p:ext uri="{BB962C8B-B14F-4D97-AF65-F5344CB8AC3E}">
        <p14:creationId xmlns:p14="http://schemas.microsoft.com/office/powerpoint/2010/main" xmlns="" val="3321860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a:xfrm>
            <a:off x="457200" y="1600200"/>
            <a:ext cx="8579296" cy="4525963"/>
          </a:xfrm>
        </p:spPr>
        <p:txBody>
          <a:bodyPr>
            <a:normAutofit/>
          </a:bodyPr>
          <a:lstStyle/>
          <a:p>
            <a:endParaRPr lang="en-ZA" sz="2400" dirty="0" smtClean="0"/>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Rescuing the Ungodly</a:t>
            </a:r>
            <a:endParaRPr lang="en-ZA" sz="3600" b="1" dirty="0"/>
          </a:p>
        </p:txBody>
      </p:sp>
    </p:spTree>
    <p:extLst>
      <p:ext uri="{BB962C8B-B14F-4D97-AF65-F5344CB8AC3E}">
        <p14:creationId xmlns:p14="http://schemas.microsoft.com/office/powerpoint/2010/main" xmlns="" val="2305383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a:xfrm>
            <a:off x="457200" y="1600200"/>
            <a:ext cx="8579296" cy="4525963"/>
          </a:xfrm>
        </p:spPr>
        <p:txBody>
          <a:bodyPr>
            <a:normAutofit/>
          </a:bodyPr>
          <a:lstStyle/>
          <a:p>
            <a:r>
              <a:rPr lang="en-ZA" sz="4000" dirty="0" smtClean="0"/>
              <a:t>Be prepared!</a:t>
            </a:r>
            <a:endParaRPr lang="en-ZA" sz="4000" dirty="0"/>
          </a:p>
          <a:p>
            <a:pPr marL="457200" lvl="1" indent="0">
              <a:buNone/>
            </a:pPr>
            <a:r>
              <a:rPr lang="en-ZA" sz="2400" dirty="0" smtClean="0"/>
              <a:t>The </a:t>
            </a:r>
            <a:r>
              <a:rPr lang="en-ZA" sz="2400" dirty="0"/>
              <a:t>godly must build themselves up in their most holy faith</a:t>
            </a:r>
            <a:r>
              <a:rPr lang="en-ZA" sz="2400" dirty="0" smtClean="0"/>
              <a:t>.</a:t>
            </a:r>
          </a:p>
          <a:p>
            <a:pPr marL="457200" lvl="1" indent="0">
              <a:buNone/>
            </a:pPr>
            <a:r>
              <a:rPr lang="en-ZA" sz="2400" dirty="0" smtClean="0"/>
              <a:t>The </a:t>
            </a:r>
            <a:r>
              <a:rPr lang="en-ZA" sz="2400" dirty="0"/>
              <a:t>godly must build themselves up in praying in the Holy </a:t>
            </a:r>
            <a:r>
              <a:rPr lang="en-ZA" sz="2400" dirty="0" smtClean="0"/>
              <a:t>Spirit</a:t>
            </a:r>
          </a:p>
          <a:p>
            <a:pPr marL="457200" lvl="1" indent="0">
              <a:buNone/>
            </a:pPr>
            <a:r>
              <a:rPr lang="en-ZA" sz="2400" dirty="0" smtClean="0"/>
              <a:t>The godly must keep themselves in God’s love</a:t>
            </a:r>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Rescuing the Ungodly</a:t>
            </a:r>
            <a:endParaRPr lang="en-ZA" sz="3600" b="1" dirty="0"/>
          </a:p>
        </p:txBody>
      </p:sp>
    </p:spTree>
    <p:extLst>
      <p:ext uri="{BB962C8B-B14F-4D97-AF65-F5344CB8AC3E}">
        <p14:creationId xmlns:p14="http://schemas.microsoft.com/office/powerpoint/2010/main" xmlns="" val="1525466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a:xfrm>
            <a:off x="457200" y="1600200"/>
            <a:ext cx="8579296" cy="4525963"/>
          </a:xfrm>
        </p:spPr>
        <p:txBody>
          <a:bodyPr>
            <a:normAutofit/>
          </a:bodyPr>
          <a:lstStyle/>
          <a:p>
            <a:r>
              <a:rPr lang="en-ZA" sz="4000" dirty="0" smtClean="0">
                <a:solidFill>
                  <a:schemeClr val="bg1">
                    <a:lumMod val="65000"/>
                  </a:schemeClr>
                </a:solidFill>
              </a:rPr>
              <a:t>Be prepared!</a:t>
            </a:r>
            <a:endParaRPr lang="en-ZA" sz="4000" dirty="0">
              <a:solidFill>
                <a:schemeClr val="bg1">
                  <a:lumMod val="65000"/>
                </a:schemeClr>
              </a:solidFill>
            </a:endParaRPr>
          </a:p>
          <a:p>
            <a:pPr marL="457200" lvl="1" indent="0">
              <a:buNone/>
            </a:pPr>
            <a:r>
              <a:rPr lang="en-ZA" sz="2400" dirty="0" smtClean="0">
                <a:solidFill>
                  <a:schemeClr val="bg1">
                    <a:lumMod val="65000"/>
                  </a:schemeClr>
                </a:solidFill>
              </a:rPr>
              <a:t>The </a:t>
            </a:r>
            <a:r>
              <a:rPr lang="en-ZA" sz="2400" dirty="0">
                <a:solidFill>
                  <a:schemeClr val="bg1">
                    <a:lumMod val="65000"/>
                  </a:schemeClr>
                </a:solidFill>
              </a:rPr>
              <a:t>godly must build themselves up in their most holy faith</a:t>
            </a:r>
            <a:r>
              <a:rPr lang="en-ZA" sz="2400" dirty="0" smtClean="0">
                <a:solidFill>
                  <a:schemeClr val="bg1">
                    <a:lumMod val="65000"/>
                  </a:schemeClr>
                </a:solidFill>
              </a:rPr>
              <a:t>.</a:t>
            </a:r>
          </a:p>
          <a:p>
            <a:pPr marL="457200" lvl="1" indent="0">
              <a:buNone/>
            </a:pPr>
            <a:r>
              <a:rPr lang="en-ZA" sz="2400" dirty="0" smtClean="0">
                <a:solidFill>
                  <a:schemeClr val="bg1">
                    <a:lumMod val="65000"/>
                  </a:schemeClr>
                </a:solidFill>
              </a:rPr>
              <a:t>The </a:t>
            </a:r>
            <a:r>
              <a:rPr lang="en-ZA" sz="2400" dirty="0">
                <a:solidFill>
                  <a:schemeClr val="bg1">
                    <a:lumMod val="65000"/>
                  </a:schemeClr>
                </a:solidFill>
              </a:rPr>
              <a:t>godly must build themselves up in praying in the Holy </a:t>
            </a:r>
            <a:r>
              <a:rPr lang="en-ZA" sz="2400" dirty="0" smtClean="0">
                <a:solidFill>
                  <a:schemeClr val="bg1">
                    <a:lumMod val="65000"/>
                  </a:schemeClr>
                </a:solidFill>
              </a:rPr>
              <a:t>Spirit</a:t>
            </a:r>
          </a:p>
          <a:p>
            <a:pPr marL="457200" lvl="1" indent="0">
              <a:buNone/>
            </a:pPr>
            <a:r>
              <a:rPr lang="en-ZA" sz="2400" dirty="0" smtClean="0">
                <a:solidFill>
                  <a:schemeClr val="bg1">
                    <a:lumMod val="65000"/>
                  </a:schemeClr>
                </a:solidFill>
              </a:rPr>
              <a:t>The godly must keep themselves in God’s love</a:t>
            </a:r>
          </a:p>
          <a:p>
            <a:r>
              <a:rPr lang="en-ZA" sz="4000" dirty="0" smtClean="0"/>
              <a:t>Know </a:t>
            </a:r>
            <a:r>
              <a:rPr lang="en-ZA" sz="4000" dirty="0"/>
              <a:t>their end!</a:t>
            </a:r>
            <a:r>
              <a:rPr lang="en-ZA" sz="4000" dirty="0" smtClean="0"/>
              <a:t/>
            </a:r>
            <a:br>
              <a:rPr lang="en-ZA" sz="4000" dirty="0" smtClean="0"/>
            </a:br>
            <a:r>
              <a:rPr lang="en-ZA" dirty="0" smtClean="0"/>
              <a:t>…but for mercy, peace, love</a:t>
            </a:r>
            <a:endParaRPr lang="en-ZA" dirty="0"/>
          </a:p>
          <a:p>
            <a:pPr marL="342900" lvl="1" indent="-342900">
              <a:buFont typeface="Arial" panose="020B0604020202020204" pitchFamily="34" charset="0"/>
              <a:buChar char="•"/>
            </a:pPr>
            <a:endParaRPr lang="en-ZA" sz="2400" dirty="0" smtClean="0"/>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Rescuing the Ungodly</a:t>
            </a:r>
            <a:endParaRPr lang="en-ZA" sz="3600" b="1" dirty="0"/>
          </a:p>
        </p:txBody>
      </p:sp>
    </p:spTree>
    <p:extLst>
      <p:ext uri="{BB962C8B-B14F-4D97-AF65-F5344CB8AC3E}">
        <p14:creationId xmlns:p14="http://schemas.microsoft.com/office/powerpoint/2010/main" xmlns="" val="204849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a:xfrm>
            <a:off x="457200" y="1600200"/>
            <a:ext cx="8579296" cy="4525963"/>
          </a:xfrm>
        </p:spPr>
        <p:txBody>
          <a:bodyPr>
            <a:normAutofit/>
          </a:bodyPr>
          <a:lstStyle/>
          <a:p>
            <a:r>
              <a:rPr lang="en-ZA" sz="4000" dirty="0" smtClean="0">
                <a:solidFill>
                  <a:schemeClr val="bg1">
                    <a:lumMod val="65000"/>
                  </a:schemeClr>
                </a:solidFill>
              </a:rPr>
              <a:t>Be prepared!</a:t>
            </a:r>
            <a:endParaRPr lang="en-ZA" sz="4000" dirty="0">
              <a:solidFill>
                <a:schemeClr val="bg1">
                  <a:lumMod val="65000"/>
                </a:schemeClr>
              </a:solidFill>
            </a:endParaRPr>
          </a:p>
          <a:p>
            <a:pPr marL="457200" lvl="1" indent="0">
              <a:buNone/>
            </a:pPr>
            <a:r>
              <a:rPr lang="en-ZA" sz="2400" dirty="0" smtClean="0">
                <a:solidFill>
                  <a:schemeClr val="bg1">
                    <a:lumMod val="65000"/>
                  </a:schemeClr>
                </a:solidFill>
              </a:rPr>
              <a:t>The </a:t>
            </a:r>
            <a:r>
              <a:rPr lang="en-ZA" sz="2400" dirty="0">
                <a:solidFill>
                  <a:schemeClr val="bg1">
                    <a:lumMod val="65000"/>
                  </a:schemeClr>
                </a:solidFill>
              </a:rPr>
              <a:t>godly must build themselves up in their most holy faith</a:t>
            </a:r>
            <a:r>
              <a:rPr lang="en-ZA" sz="2400" dirty="0" smtClean="0">
                <a:solidFill>
                  <a:schemeClr val="bg1">
                    <a:lumMod val="65000"/>
                  </a:schemeClr>
                </a:solidFill>
              </a:rPr>
              <a:t>.</a:t>
            </a:r>
          </a:p>
          <a:p>
            <a:pPr marL="457200" lvl="1" indent="0">
              <a:buNone/>
            </a:pPr>
            <a:r>
              <a:rPr lang="en-ZA" sz="2400" dirty="0" smtClean="0">
                <a:solidFill>
                  <a:schemeClr val="bg1">
                    <a:lumMod val="65000"/>
                  </a:schemeClr>
                </a:solidFill>
              </a:rPr>
              <a:t>The </a:t>
            </a:r>
            <a:r>
              <a:rPr lang="en-ZA" sz="2400" dirty="0">
                <a:solidFill>
                  <a:schemeClr val="bg1">
                    <a:lumMod val="65000"/>
                  </a:schemeClr>
                </a:solidFill>
              </a:rPr>
              <a:t>godly must build themselves up in praying in the Holy </a:t>
            </a:r>
            <a:r>
              <a:rPr lang="en-ZA" sz="2400" dirty="0" smtClean="0">
                <a:solidFill>
                  <a:schemeClr val="bg1">
                    <a:lumMod val="65000"/>
                  </a:schemeClr>
                </a:solidFill>
              </a:rPr>
              <a:t>Spirit</a:t>
            </a:r>
          </a:p>
          <a:p>
            <a:pPr marL="457200" lvl="1" indent="0">
              <a:buNone/>
            </a:pPr>
            <a:r>
              <a:rPr lang="en-ZA" sz="2400" dirty="0" smtClean="0">
                <a:solidFill>
                  <a:schemeClr val="bg1">
                    <a:lumMod val="65000"/>
                  </a:schemeClr>
                </a:solidFill>
              </a:rPr>
              <a:t>The godly must keep themselves in God’s love</a:t>
            </a:r>
          </a:p>
          <a:p>
            <a:r>
              <a:rPr lang="en-ZA" sz="4000" dirty="0" smtClean="0">
                <a:solidFill>
                  <a:schemeClr val="bg1">
                    <a:lumMod val="65000"/>
                  </a:schemeClr>
                </a:solidFill>
              </a:rPr>
              <a:t>Know </a:t>
            </a:r>
            <a:r>
              <a:rPr lang="en-ZA" sz="4000" dirty="0">
                <a:solidFill>
                  <a:schemeClr val="bg1">
                    <a:lumMod val="65000"/>
                  </a:schemeClr>
                </a:solidFill>
              </a:rPr>
              <a:t>their end!</a:t>
            </a:r>
            <a:r>
              <a:rPr lang="en-ZA" sz="4000" dirty="0" smtClean="0">
                <a:solidFill>
                  <a:schemeClr val="bg1">
                    <a:lumMod val="65000"/>
                  </a:schemeClr>
                </a:solidFill>
              </a:rPr>
              <a:t/>
            </a:r>
            <a:br>
              <a:rPr lang="en-ZA" sz="4000" dirty="0" smtClean="0">
                <a:solidFill>
                  <a:schemeClr val="bg1">
                    <a:lumMod val="65000"/>
                  </a:schemeClr>
                </a:solidFill>
              </a:rPr>
            </a:br>
            <a:r>
              <a:rPr lang="en-ZA" dirty="0" smtClean="0">
                <a:solidFill>
                  <a:schemeClr val="bg1">
                    <a:lumMod val="65000"/>
                  </a:schemeClr>
                </a:solidFill>
              </a:rPr>
              <a:t>…but for mercy, peace, love</a:t>
            </a:r>
            <a:endParaRPr lang="en-ZA" dirty="0">
              <a:solidFill>
                <a:schemeClr val="bg1">
                  <a:lumMod val="65000"/>
                </a:schemeClr>
              </a:solidFill>
            </a:endParaRPr>
          </a:p>
          <a:p>
            <a:pPr marL="342900" lvl="1" indent="-342900">
              <a:buFont typeface="Arial" panose="020B0604020202020204" pitchFamily="34" charset="0"/>
              <a:buChar char="•"/>
            </a:pPr>
            <a:r>
              <a:rPr lang="en-ZA" sz="4000" dirty="0"/>
              <a:t> </a:t>
            </a:r>
            <a:r>
              <a:rPr lang="en-ZA" sz="4000" dirty="0" smtClean="0"/>
              <a:t>Take Action!</a:t>
            </a:r>
            <a:endParaRPr lang="en-ZA" sz="4000" dirty="0"/>
          </a:p>
          <a:p>
            <a:pPr marL="457200" lvl="1" indent="0">
              <a:buNone/>
            </a:pPr>
            <a:endParaRPr lang="en-ZA" sz="2400" dirty="0" smtClean="0"/>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Rescuing the Ungodly</a:t>
            </a:r>
            <a:endParaRPr lang="en-ZA" sz="3600" b="1" dirty="0"/>
          </a:p>
        </p:txBody>
      </p:sp>
    </p:spTree>
    <p:extLst>
      <p:ext uri="{BB962C8B-B14F-4D97-AF65-F5344CB8AC3E}">
        <p14:creationId xmlns:p14="http://schemas.microsoft.com/office/powerpoint/2010/main" xmlns="" val="843414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spTree>
    <p:extLst>
      <p:ext uri="{BB962C8B-B14F-4D97-AF65-F5344CB8AC3E}">
        <p14:creationId xmlns:p14="http://schemas.microsoft.com/office/powerpoint/2010/main" xmlns="" val="242822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a:xfrm>
            <a:off x="473351" y="1988840"/>
            <a:ext cx="2602632" cy="676671"/>
          </a:xfrm>
        </p:spPr>
        <p:txBody>
          <a:bodyPr anchor="ctr" anchorCtr="0">
            <a:normAutofit/>
          </a:bodyPr>
          <a:lstStyle/>
          <a:p>
            <a:pPr marL="0" indent="0" algn="ctr">
              <a:buNone/>
            </a:pPr>
            <a:r>
              <a:rPr lang="en-ZA" dirty="0" smtClean="0"/>
              <a:t>Godly</a:t>
            </a:r>
          </a:p>
        </p:txBody>
      </p:sp>
      <p:sp>
        <p:nvSpPr>
          <p:cNvPr id="6" name="Content Placeholder 2"/>
          <p:cNvSpPr txBox="1">
            <a:spLocks/>
          </p:cNvSpPr>
          <p:nvPr/>
        </p:nvSpPr>
        <p:spPr>
          <a:xfrm>
            <a:off x="5436096" y="5014245"/>
            <a:ext cx="2602632" cy="676671"/>
          </a:xfrm>
          <a:prstGeom prst="rect">
            <a:avLst/>
          </a:prstGeom>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ZA" dirty="0" smtClean="0"/>
              <a:t>Ungodly</a:t>
            </a:r>
          </a:p>
        </p:txBody>
      </p:sp>
      <p:sp>
        <p:nvSpPr>
          <p:cNvPr id="7" name="Content Placeholder 2"/>
          <p:cNvSpPr txBox="1">
            <a:spLocks/>
          </p:cNvSpPr>
          <p:nvPr/>
        </p:nvSpPr>
        <p:spPr>
          <a:xfrm>
            <a:off x="3131840" y="3573016"/>
            <a:ext cx="2602632" cy="676671"/>
          </a:xfrm>
          <a:prstGeom prst="rect">
            <a:avLst/>
          </a:prstGeom>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ZA" dirty="0" smtClean="0"/>
              <a:t>Opposites</a:t>
            </a:r>
          </a:p>
        </p:txBody>
      </p:sp>
      <p:cxnSp>
        <p:nvCxnSpPr>
          <p:cNvPr id="8" name="Straight Arrow Connector 7"/>
          <p:cNvCxnSpPr>
            <a:stCxn id="7" idx="0"/>
          </p:cNvCxnSpPr>
          <p:nvPr/>
        </p:nvCxnSpPr>
        <p:spPr>
          <a:xfrm flipH="1" flipV="1">
            <a:off x="2627784" y="2564904"/>
            <a:ext cx="1805372" cy="1008112"/>
          </a:xfrm>
          <a:prstGeom prst="straightConnector1">
            <a:avLst/>
          </a:prstGeom>
          <a:ln>
            <a:solidFill>
              <a:srgbClr val="FFFF00"/>
            </a:solidFill>
            <a:tailEnd type="arrow"/>
          </a:ln>
          <a:effectLst>
            <a:glow rad="1397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a:stCxn id="7" idx="2"/>
          </p:cNvCxnSpPr>
          <p:nvPr/>
        </p:nvCxnSpPr>
        <p:spPr>
          <a:xfrm>
            <a:off x="4433156" y="4249687"/>
            <a:ext cx="1506996" cy="764558"/>
          </a:xfrm>
          <a:prstGeom prst="straightConnector1">
            <a:avLst/>
          </a:prstGeom>
          <a:ln>
            <a:solidFill>
              <a:srgbClr val="FFFF00"/>
            </a:solidFill>
            <a:tailEnd type="arrow"/>
          </a:ln>
          <a:effectLst>
            <a:glow rad="1397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47585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a:xfrm>
            <a:off x="473351" y="1988840"/>
            <a:ext cx="2602632" cy="676671"/>
          </a:xfrm>
        </p:spPr>
        <p:txBody>
          <a:bodyPr anchor="ctr" anchorCtr="0">
            <a:normAutofit/>
          </a:bodyPr>
          <a:lstStyle/>
          <a:p>
            <a:pPr marL="0" indent="0" algn="ctr">
              <a:buNone/>
            </a:pPr>
            <a:r>
              <a:rPr lang="en-ZA" dirty="0" smtClean="0"/>
              <a:t>Godly</a:t>
            </a:r>
          </a:p>
        </p:txBody>
      </p:sp>
      <p:sp>
        <p:nvSpPr>
          <p:cNvPr id="6" name="Content Placeholder 2"/>
          <p:cNvSpPr txBox="1">
            <a:spLocks/>
          </p:cNvSpPr>
          <p:nvPr/>
        </p:nvSpPr>
        <p:spPr>
          <a:xfrm>
            <a:off x="5436096" y="5014245"/>
            <a:ext cx="2602632" cy="676671"/>
          </a:xfrm>
          <a:prstGeom prst="rect">
            <a:avLst/>
          </a:prstGeom>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ZA" dirty="0" smtClean="0"/>
              <a:t>Ungodly</a:t>
            </a:r>
          </a:p>
        </p:txBody>
      </p:sp>
      <p:sp>
        <p:nvSpPr>
          <p:cNvPr id="12" name="Cloud Callout 11"/>
          <p:cNvSpPr/>
          <p:nvPr/>
        </p:nvSpPr>
        <p:spPr>
          <a:xfrm>
            <a:off x="323528" y="3718369"/>
            <a:ext cx="2520280" cy="1827193"/>
          </a:xfrm>
          <a:prstGeom prst="cloudCallout">
            <a:avLst>
              <a:gd name="adj1" fmla="val 384"/>
              <a:gd name="adj2" fmla="val -107323"/>
            </a:avLst>
          </a:prstGeom>
          <a:solidFill>
            <a:schemeClr val="bg1">
              <a:lumMod val="85000"/>
            </a:schemeClr>
          </a:solidFill>
        </p:spPr>
        <p:txBody>
          <a:bodyPr wrap="square">
            <a:spAutoFit/>
          </a:bodyPr>
          <a:lstStyle/>
          <a:p>
            <a:pPr algn="ctr"/>
            <a:r>
              <a:rPr lang="en-ZA" sz="2400" b="1" dirty="0" smtClean="0"/>
              <a:t>Called</a:t>
            </a:r>
          </a:p>
          <a:p>
            <a:pPr algn="ctr"/>
            <a:r>
              <a:rPr lang="en-ZA" sz="2400" b="1" dirty="0" smtClean="0"/>
              <a:t>Sanctified</a:t>
            </a:r>
          </a:p>
          <a:p>
            <a:pPr algn="ctr"/>
            <a:r>
              <a:rPr lang="en-ZA" sz="2400" b="1" dirty="0" smtClean="0"/>
              <a:t>Kept</a:t>
            </a:r>
            <a:endParaRPr lang="en-ZA" sz="2400" dirty="0"/>
          </a:p>
        </p:txBody>
      </p:sp>
      <p:sp>
        <p:nvSpPr>
          <p:cNvPr id="13" name="Cloud Callout 12"/>
          <p:cNvSpPr/>
          <p:nvPr/>
        </p:nvSpPr>
        <p:spPr>
          <a:xfrm>
            <a:off x="5435674" y="1174268"/>
            <a:ext cx="3384798" cy="2951619"/>
          </a:xfrm>
          <a:prstGeom prst="cloudCallout">
            <a:avLst>
              <a:gd name="adj1" fmla="val 20180"/>
              <a:gd name="adj2" fmla="val 7796"/>
            </a:avLst>
          </a:prstGeom>
          <a:solidFill>
            <a:schemeClr val="bg1">
              <a:lumMod val="85000"/>
            </a:schemeClr>
          </a:solidFill>
        </p:spPr>
        <p:txBody>
          <a:bodyPr wrap="square">
            <a:spAutoFit/>
          </a:bodyPr>
          <a:lstStyle/>
          <a:p>
            <a:pPr algn="ctr"/>
            <a:r>
              <a:rPr lang="en-ZA" sz="2400" dirty="0" smtClean="0"/>
              <a:t>Condemned</a:t>
            </a:r>
            <a:r>
              <a:rPr lang="en-ZA" sz="2400" b="1" dirty="0" smtClean="0"/>
              <a:t>; without </a:t>
            </a:r>
            <a:r>
              <a:rPr lang="en-ZA" sz="2400" dirty="0" smtClean="0"/>
              <a:t>truth;</a:t>
            </a:r>
          </a:p>
          <a:p>
            <a:pPr algn="ctr"/>
            <a:r>
              <a:rPr lang="en-ZA" sz="2400" b="1" dirty="0" smtClean="0"/>
              <a:t>Without</a:t>
            </a:r>
            <a:r>
              <a:rPr lang="en-ZA" sz="2400" dirty="0" smtClean="0"/>
              <a:t> hope; </a:t>
            </a:r>
          </a:p>
          <a:p>
            <a:pPr algn="ctr"/>
            <a:r>
              <a:rPr lang="en-ZA" sz="2400" b="1" dirty="0" smtClean="0"/>
              <a:t>and without</a:t>
            </a:r>
          </a:p>
          <a:p>
            <a:pPr algn="ctr"/>
            <a:r>
              <a:rPr lang="en-ZA" sz="2400" dirty="0" smtClean="0"/>
              <a:t>the </a:t>
            </a:r>
            <a:r>
              <a:rPr lang="en-ZA" sz="2400" dirty="0"/>
              <a:t>Spirit</a:t>
            </a:r>
          </a:p>
        </p:txBody>
      </p:sp>
      <p:sp>
        <p:nvSpPr>
          <p:cNvPr id="8" name="Content Placeholder 2"/>
          <p:cNvSpPr txBox="1">
            <a:spLocks/>
          </p:cNvSpPr>
          <p:nvPr/>
        </p:nvSpPr>
        <p:spPr>
          <a:xfrm>
            <a:off x="3131840" y="3573016"/>
            <a:ext cx="2602632" cy="676671"/>
          </a:xfrm>
          <a:prstGeom prst="rect">
            <a:avLst/>
          </a:prstGeom>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ZA" dirty="0" smtClean="0"/>
              <a:t>Opposites</a:t>
            </a:r>
          </a:p>
        </p:txBody>
      </p:sp>
      <p:cxnSp>
        <p:nvCxnSpPr>
          <p:cNvPr id="9" name="Straight Arrow Connector 8"/>
          <p:cNvCxnSpPr>
            <a:stCxn id="8" idx="0"/>
          </p:cNvCxnSpPr>
          <p:nvPr/>
        </p:nvCxnSpPr>
        <p:spPr>
          <a:xfrm flipH="1" flipV="1">
            <a:off x="2627784" y="2564904"/>
            <a:ext cx="1805372" cy="1008112"/>
          </a:xfrm>
          <a:prstGeom prst="straightConnector1">
            <a:avLst/>
          </a:prstGeom>
          <a:ln>
            <a:solidFill>
              <a:srgbClr val="FFFF00"/>
            </a:solidFill>
            <a:tailEnd type="arrow"/>
          </a:ln>
          <a:effectLst>
            <a:glow rad="1397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8" idx="2"/>
          </p:cNvCxnSpPr>
          <p:nvPr/>
        </p:nvCxnSpPr>
        <p:spPr>
          <a:xfrm>
            <a:off x="4433156" y="4249687"/>
            <a:ext cx="1506996" cy="764558"/>
          </a:xfrm>
          <a:prstGeom prst="straightConnector1">
            <a:avLst/>
          </a:prstGeom>
          <a:ln>
            <a:solidFill>
              <a:srgbClr val="FFFF00"/>
            </a:solidFill>
            <a:tailEnd type="arrow"/>
          </a:ln>
          <a:effectLst>
            <a:glow rad="1397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81681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Ungodly</a:t>
            </a:r>
            <a:endParaRPr lang="en-ZA" sz="3600" b="1" dirty="0"/>
          </a:p>
        </p:txBody>
      </p:sp>
      <p:sp>
        <p:nvSpPr>
          <p:cNvPr id="5" name="Content Placeholder 4"/>
          <p:cNvSpPr>
            <a:spLocks noGrp="1"/>
          </p:cNvSpPr>
          <p:nvPr>
            <p:ph idx="1"/>
          </p:nvPr>
        </p:nvSpPr>
        <p:spPr>
          <a:xfrm>
            <a:off x="457200" y="1556792"/>
            <a:ext cx="8229600" cy="4392488"/>
          </a:xfrm>
        </p:spPr>
        <p:txBody>
          <a:bodyPr/>
          <a:lstStyle/>
          <a:p>
            <a:endParaRPr lang="en-ZA" dirty="0"/>
          </a:p>
        </p:txBody>
      </p:sp>
    </p:spTree>
    <p:extLst>
      <p:ext uri="{BB962C8B-B14F-4D97-AF65-F5344CB8AC3E}">
        <p14:creationId xmlns:p14="http://schemas.microsoft.com/office/powerpoint/2010/main" xmlns="" val="7436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lstStyle/>
          <a:p>
            <a:pPr marL="0" indent="0" algn="ctr">
              <a:buNone/>
            </a:pPr>
            <a:endParaRPr lang="en-ZA" dirty="0" smtClean="0"/>
          </a:p>
          <a:p>
            <a:pPr marL="0" indent="0" algn="ctr">
              <a:buNone/>
            </a:pPr>
            <a:r>
              <a:rPr lang="en-ZA" dirty="0" smtClean="0"/>
              <a:t>within the church</a:t>
            </a:r>
          </a:p>
          <a:p>
            <a:pPr marL="0" indent="0" algn="ctr">
              <a:buNone/>
            </a:pPr>
            <a:r>
              <a:rPr lang="en-ZA" dirty="0" smtClean="0"/>
              <a:t>misrepresenting the Gospel</a:t>
            </a:r>
          </a:p>
          <a:p>
            <a:pPr marL="0" indent="0" algn="ctr">
              <a:buNone/>
            </a:pPr>
            <a:r>
              <a:rPr lang="en-ZA" dirty="0" smtClean="0"/>
              <a:t>denying Christ</a:t>
            </a:r>
          </a:p>
          <a:p>
            <a:endParaRPr lang="en-ZA" dirty="0"/>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Ungodly</a:t>
            </a:r>
            <a:endParaRPr lang="en-ZA" sz="3600"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163" t="10307" r="24611" b="15412"/>
          <a:stretch/>
        </p:blipFill>
        <p:spPr bwMode="auto">
          <a:xfrm>
            <a:off x="4129548" y="4542104"/>
            <a:ext cx="811162" cy="1047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79854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normAutofit/>
          </a:bodyPr>
          <a:lstStyle/>
          <a:p>
            <a:r>
              <a:rPr lang="en-ZA" sz="2000" dirty="0" smtClean="0"/>
              <a:t>They indulge in sexual immorality and pursue unnatural desires</a:t>
            </a:r>
          </a:p>
          <a:p>
            <a:r>
              <a:rPr lang="en-ZA" sz="2400" dirty="0" smtClean="0"/>
              <a:t>They rely </a:t>
            </a:r>
            <a:r>
              <a:rPr lang="en-ZA" sz="2400" dirty="0"/>
              <a:t>on their </a:t>
            </a:r>
            <a:r>
              <a:rPr lang="en-ZA" sz="2400" dirty="0" smtClean="0"/>
              <a:t>dreams</a:t>
            </a:r>
          </a:p>
          <a:p>
            <a:r>
              <a:rPr lang="en-ZA" sz="2400" dirty="0" smtClean="0"/>
              <a:t>They </a:t>
            </a:r>
            <a:r>
              <a:rPr lang="en-ZA" sz="2400" dirty="0"/>
              <a:t>defile the </a:t>
            </a:r>
            <a:r>
              <a:rPr lang="en-ZA" sz="2400" dirty="0" smtClean="0"/>
              <a:t>flesh</a:t>
            </a:r>
          </a:p>
          <a:p>
            <a:r>
              <a:rPr lang="en-ZA" sz="2400" dirty="0" smtClean="0"/>
              <a:t>They </a:t>
            </a:r>
            <a:r>
              <a:rPr lang="en-ZA" sz="2400" dirty="0"/>
              <a:t>reject </a:t>
            </a:r>
            <a:r>
              <a:rPr lang="en-ZA" sz="2400" dirty="0" smtClean="0"/>
              <a:t>authority</a:t>
            </a:r>
          </a:p>
          <a:p>
            <a:r>
              <a:rPr lang="en-ZA" sz="2400" dirty="0" smtClean="0"/>
              <a:t>They </a:t>
            </a:r>
            <a:r>
              <a:rPr lang="en-ZA" sz="2400" dirty="0"/>
              <a:t>think nothing of speaking evil of dignities. </a:t>
            </a:r>
            <a:endParaRPr lang="en-ZA" sz="2400" dirty="0" smtClean="0"/>
          </a:p>
          <a:p>
            <a:r>
              <a:rPr lang="en-ZA" sz="2000" dirty="0"/>
              <a:t>They speak evil against or blaspheme all that they do not understand</a:t>
            </a:r>
            <a:r>
              <a:rPr lang="en-ZA" sz="2000" dirty="0" smtClean="0"/>
              <a:t>.</a:t>
            </a:r>
          </a:p>
          <a:p>
            <a:r>
              <a:rPr lang="en-ZA" sz="2000" dirty="0"/>
              <a:t>they corrupt themselves in those things that are plain and obvious to natural reason and </a:t>
            </a:r>
            <a:r>
              <a:rPr lang="en-ZA" sz="2000" dirty="0" smtClean="0"/>
              <a:t>conscience</a:t>
            </a:r>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Ungodly</a:t>
            </a:r>
            <a:endParaRPr lang="en-ZA" sz="3600"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163" t="10307" r="24611" b="15412"/>
          <a:stretch/>
        </p:blipFill>
        <p:spPr bwMode="auto">
          <a:xfrm>
            <a:off x="4247964" y="5583750"/>
            <a:ext cx="648072" cy="836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501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lstStyle/>
          <a:p>
            <a:pPr marL="0" indent="0" algn="ctr">
              <a:buNone/>
            </a:pPr>
            <a:endParaRPr lang="en-ZA" sz="1050" dirty="0" smtClean="0"/>
          </a:p>
          <a:p>
            <a:pPr marL="0" indent="0" algn="ctr">
              <a:buNone/>
            </a:pPr>
            <a:r>
              <a:rPr lang="en-ZA" u="sng" dirty="0" smtClean="0"/>
              <a:t>The accusation:</a:t>
            </a:r>
            <a:r>
              <a:rPr lang="en-ZA" dirty="0" smtClean="0"/>
              <a:t> </a:t>
            </a:r>
          </a:p>
          <a:p>
            <a:pPr marL="0" indent="0" algn="ctr">
              <a:buNone/>
            </a:pPr>
            <a:r>
              <a:rPr lang="en-ZA" dirty="0" smtClean="0"/>
              <a:t>their deceitfulness lies</a:t>
            </a:r>
          </a:p>
          <a:p>
            <a:pPr marL="0" indent="0" algn="ctr">
              <a:buNone/>
            </a:pPr>
            <a:r>
              <a:rPr lang="en-ZA" dirty="0" smtClean="0"/>
              <a:t> </a:t>
            </a:r>
            <a:r>
              <a:rPr lang="en-ZA" dirty="0"/>
              <a:t>not in their lack of understanding, </a:t>
            </a:r>
            <a:endParaRPr lang="en-ZA" dirty="0" smtClean="0"/>
          </a:p>
          <a:p>
            <a:pPr marL="0" indent="0" algn="ctr">
              <a:buNone/>
            </a:pPr>
            <a:r>
              <a:rPr lang="en-ZA" dirty="0" smtClean="0"/>
              <a:t>but </a:t>
            </a:r>
            <a:r>
              <a:rPr lang="en-ZA" dirty="0"/>
              <a:t>in their evil desires and by their own </a:t>
            </a:r>
            <a:r>
              <a:rPr lang="en-ZA" dirty="0" smtClean="0"/>
              <a:t>will</a:t>
            </a:r>
            <a:endParaRPr lang="en-ZA" dirty="0"/>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Ungodly</a:t>
            </a:r>
            <a:endParaRPr lang="en-ZA" sz="3600"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163" t="10307" r="24611" b="15412"/>
          <a:stretch/>
        </p:blipFill>
        <p:spPr bwMode="auto">
          <a:xfrm>
            <a:off x="4129548" y="4542104"/>
            <a:ext cx="811162" cy="1047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9891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4664"/>
          </a:xfrm>
        </p:spPr>
        <p:txBody>
          <a:bodyPr>
            <a:normAutofit fontScale="90000"/>
          </a:bodyPr>
          <a:lstStyle/>
          <a:p>
            <a:r>
              <a:rPr lang="en-ZA" sz="3200" dirty="0" smtClean="0"/>
              <a:t>Jude: Mercy, Peace, and Love</a:t>
            </a:r>
            <a:endParaRPr lang="en-ZA" sz="3200" dirty="0"/>
          </a:p>
        </p:txBody>
      </p:sp>
      <p:sp>
        <p:nvSpPr>
          <p:cNvPr id="3" name="Content Placeholder 2"/>
          <p:cNvSpPr>
            <a:spLocks noGrp="1"/>
          </p:cNvSpPr>
          <p:nvPr>
            <p:ph idx="1"/>
          </p:nvPr>
        </p:nvSpPr>
        <p:spPr/>
        <p:txBody>
          <a:bodyPr>
            <a:normAutofit/>
          </a:bodyPr>
          <a:lstStyle/>
          <a:p>
            <a:r>
              <a:rPr lang="en-ZA" sz="2000" dirty="0" smtClean="0"/>
              <a:t>They indulge in sexual immorality and pursue unnatural desires</a:t>
            </a:r>
          </a:p>
          <a:p>
            <a:r>
              <a:rPr lang="en-ZA" sz="2400" dirty="0" smtClean="0"/>
              <a:t>They rely </a:t>
            </a:r>
            <a:r>
              <a:rPr lang="en-ZA" sz="2400" dirty="0"/>
              <a:t>on their </a:t>
            </a:r>
            <a:r>
              <a:rPr lang="en-ZA" sz="2400" dirty="0" smtClean="0"/>
              <a:t>dreams</a:t>
            </a:r>
          </a:p>
          <a:p>
            <a:r>
              <a:rPr lang="en-ZA" sz="2400" dirty="0" smtClean="0"/>
              <a:t>They </a:t>
            </a:r>
            <a:r>
              <a:rPr lang="en-ZA" sz="2400" dirty="0"/>
              <a:t>defile the </a:t>
            </a:r>
            <a:r>
              <a:rPr lang="en-ZA" sz="2400" dirty="0" smtClean="0"/>
              <a:t>flesh</a:t>
            </a:r>
          </a:p>
          <a:p>
            <a:r>
              <a:rPr lang="en-ZA" sz="2400" dirty="0" smtClean="0"/>
              <a:t>They </a:t>
            </a:r>
            <a:r>
              <a:rPr lang="en-ZA" sz="2400" dirty="0"/>
              <a:t>reject </a:t>
            </a:r>
            <a:r>
              <a:rPr lang="en-ZA" sz="2400" dirty="0" smtClean="0"/>
              <a:t>authority</a:t>
            </a:r>
          </a:p>
          <a:p>
            <a:r>
              <a:rPr lang="en-ZA" sz="2400" dirty="0" smtClean="0"/>
              <a:t>They </a:t>
            </a:r>
            <a:r>
              <a:rPr lang="en-ZA" sz="2400" dirty="0"/>
              <a:t>think nothing of speaking evil of dignities. </a:t>
            </a:r>
            <a:endParaRPr lang="en-ZA" sz="2400" dirty="0" smtClean="0"/>
          </a:p>
          <a:p>
            <a:r>
              <a:rPr lang="en-ZA" sz="2000" dirty="0"/>
              <a:t>They speak evil against or blaspheme all that they do not understand</a:t>
            </a:r>
            <a:r>
              <a:rPr lang="en-ZA" sz="2000" dirty="0" smtClean="0"/>
              <a:t>.</a:t>
            </a:r>
          </a:p>
          <a:p>
            <a:r>
              <a:rPr lang="en-ZA" sz="2000" dirty="0"/>
              <a:t>they corrupt themselves in those things that are plain and obvious to natural reason and </a:t>
            </a:r>
            <a:r>
              <a:rPr lang="en-ZA" sz="2000" dirty="0" smtClean="0"/>
              <a:t>conscience</a:t>
            </a:r>
          </a:p>
          <a:p>
            <a:r>
              <a:rPr lang="en-ZA" sz="2400" dirty="0" smtClean="0"/>
              <a:t>They abandon </a:t>
            </a:r>
            <a:r>
              <a:rPr lang="en-ZA" sz="2400" dirty="0"/>
              <a:t>themselves for the sake of gain.</a:t>
            </a:r>
          </a:p>
        </p:txBody>
      </p:sp>
      <p:sp>
        <p:nvSpPr>
          <p:cNvPr id="4" name="TextBox 3"/>
          <p:cNvSpPr txBox="1"/>
          <p:nvPr/>
        </p:nvSpPr>
        <p:spPr>
          <a:xfrm>
            <a:off x="467544" y="692696"/>
            <a:ext cx="8208912" cy="646331"/>
          </a:xfrm>
          <a:prstGeom prst="rect">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ZA" sz="3600" b="1" dirty="0" smtClean="0"/>
              <a:t>Recognising the Ungodly</a:t>
            </a:r>
            <a:endParaRPr lang="en-ZA" sz="3600"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163" t="10307" r="24611" b="15412"/>
          <a:stretch/>
        </p:blipFill>
        <p:spPr bwMode="auto">
          <a:xfrm>
            <a:off x="4247964" y="5583750"/>
            <a:ext cx="648072" cy="836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0481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3218</TotalTime>
  <Words>1013</Words>
  <Application>Microsoft Office PowerPoint</Application>
  <PresentationFormat>On-screen Show (4:3)</PresentationFormat>
  <Paragraphs>175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Jude</vt:lpstr>
      <vt:lpstr>Jude: Mercy, Peace, and Love</vt:lpstr>
      <vt:lpstr>Jude: Mercy, Peace, and Love</vt:lpstr>
      <vt:lpstr>Jude: Mercy, Peace, and Love</vt:lpstr>
      <vt:lpstr>Jude: Mercy, Peace, and Love</vt:lpstr>
      <vt:lpstr>Jude: Mercy, Peace, and Love</vt:lpstr>
      <vt:lpstr>Jude: Mercy, Peace, and Love</vt:lpstr>
      <vt:lpstr>Jude: Mercy, Peace, and Love</vt:lpstr>
      <vt:lpstr>Jude: Mercy, Peace, and Love</vt:lpstr>
      <vt:lpstr>Jude: Mercy, Peace, and Love</vt:lpstr>
      <vt:lpstr>Jude: Mercy, Peace, and Love</vt:lpstr>
      <vt:lpstr>Jude: Mercy, Peace, and Love</vt:lpstr>
      <vt:lpstr>Jude: Mercy, Peace, and Love</vt:lpstr>
      <vt:lpstr>Jude: Mercy, Peace, and Love</vt:lpstr>
      <vt:lpstr>Slide 15</vt:lpstr>
      <vt:lpstr>Jude: Mercy, Peace, and Love</vt:lpstr>
      <vt:lpstr>Jude: Mercy, Peace, and Love</vt:lpstr>
      <vt:lpstr>Jude: Mercy, Peace, and Love</vt:lpstr>
      <vt:lpstr>Jude: Mercy, Peace, and Love</vt:lpstr>
      <vt:lpstr>Jude: Mercy, Peace, and Love</vt:lpstr>
      <vt:lpstr>Jude: Mercy, Peace, and Love</vt:lpstr>
      <vt:lpstr>Jude: Mercy, Peace, and Love</vt:lpstr>
      <vt:lpstr>Jude: Mercy, Peace, and Love</vt:lpstr>
      <vt:lpstr>Jude: Mercy, Peace, and Love</vt:lpstr>
      <vt:lpstr>Jude: Mercy, Peace, and Love</vt:lpstr>
      <vt:lpstr>Jude: Mercy, Peace, and Love</vt:lpstr>
      <vt:lpstr>Jude: Mercy, Peace, and Love</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Jude</dc:title>
  <dc:creator>Demo1</dc:creator>
  <cp:lastModifiedBy>USER</cp:lastModifiedBy>
  <cp:revision>48</cp:revision>
  <dcterms:created xsi:type="dcterms:W3CDTF">2014-11-12T11:53:07Z</dcterms:created>
  <dcterms:modified xsi:type="dcterms:W3CDTF">2014-11-16T08:47:52Z</dcterms:modified>
</cp:coreProperties>
</file>