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tableStyles+xml" PartName="/ppt/tableStyles.xml"/>
  <Override ContentType="application/vnd.openxmlformats-officedocument.presentationml.viewProps+xml" PartName="/ppt/viewProps.xml"/>
  <Override ContentType="application/vnd.openxmlformats-officedocument.theme+xml" PartName="/ppt/theme/theme1.xml"/>
  <Override ContentType="application/vnd.openxmlformats-officedocument.theme+xml" PartName="/ppt/theme/theme2.xml"/>
  <Override ContentType="application/vnd.openxmlformats-package.core-properties+xml" PartName="/docProps/core.xml"/>
</Types>
</file>

<file path=_rels/.rels><?xml version="1.0" encoding="UTF-8" standalone="yes"?><Relationships xmlns="http://schemas.openxmlformats.org/package/2006/relationships"><Relationship Id="rId4" Target="ppt/presentation.xml" Type="http://schemas.openxmlformats.org/officeDocument/2006/relationships/officeDocument"/><Relationship Id="rId3" Target="docProps/core.xml" Type="http://schemas.openxmlformats.org/package/2006/relationships/metadata/core-properties"/><Relationship Id="rId2" Target="docProps/app.xml" Type="http://schemas.openxmlformats.org/officeDocument/2006/relationships/extended-properties"/><Relationship Id="rId1" Target="docProps/thumbnail.jpeg" Type="http://schemas.openxmlformats.org/package/2006/relationships/metadata/thumbnai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x="9144000" cy="6858000" type="screen4x3"/>
  <p:notesSz cx="6858000" cy="9144000"/>
  <p:defaultTex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F0F8D"/>
    <a:srgbClr val="1A059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d="100" n="66"/>
          <a:sy d="100" n="66"/>
        </p:scale>
        <p:origin x="-78" y="-78"/>
      </p:cViewPr>
      <p:guideLst>
        <p:guide orient="horz" pos="2160"/>
        <p:guide pos="2880"/>
      </p:guideLst>
    </p:cSldViewPr>
  </p:slideViewPr>
  <p:notesTextViewPr>
    <p:cViewPr>
      <p:scale>
        <a:sx d="100" n="100"/>
        <a:sy d="100" n="100"/>
      </p:scale>
      <p:origin x="0" y="0"/>
    </p:cViewPr>
  </p:notesTextViewPr>
  <p:gridSpacing cx="73736200" cy="73736200"/>
</p:viewPr>
</file>

<file path=ppt/_rels/presentation.xml.rels><?xml version="1.0" encoding="UTF-8" standalone="yes"?><Relationships xmlns="http://schemas.openxmlformats.org/package/2006/relationships"><Relationship Id="rId14" Target="slides/slide8.xml" Type="http://schemas.openxmlformats.org/officeDocument/2006/relationships/slide"/><Relationship Id="rId13" Target="slides/slide7.xml" Type="http://schemas.openxmlformats.org/officeDocument/2006/relationships/slide"/><Relationship Id="rId12" Target="slides/slide6.xml" Type="http://schemas.openxmlformats.org/officeDocument/2006/relationships/slide"/><Relationship Id="rId11" Target="slides/slide5.xml" Type="http://schemas.openxmlformats.org/officeDocument/2006/relationships/slide"/><Relationship Id="rId10" Target="slides/slide4.xml" Type="http://schemas.openxmlformats.org/officeDocument/2006/relationships/slide"/><Relationship Id="rId9" Target="slides/slide3.xml" Type="http://schemas.openxmlformats.org/officeDocument/2006/relationships/slide"/><Relationship Id="rId8" Target="slides/slide2.xml" Type="http://schemas.openxmlformats.org/officeDocument/2006/relationships/slide"/><Relationship Id="rId7" Target="slides/slide1.xml" Type="http://schemas.openxmlformats.org/officeDocument/2006/relationships/slide"/><Relationship Id="rId6" Target="notesMasters/notesMaster1.xml" Type="http://schemas.openxmlformats.org/officeDocument/2006/relationships/notesMaster"/><Relationship Id="rId5" Target="slideMasters/slideMaster1.xml" Type="http://schemas.openxmlformats.org/officeDocument/2006/relationships/slideMaster"/><Relationship Id="rId4" Target="tableStyles.xml" Type="http://schemas.openxmlformats.org/officeDocument/2006/relationships/tableStyles"/><Relationship Id="rId3" Target="presProps.xml" Type="http://schemas.openxmlformats.org/officeDocument/2006/relationships/presProps"/><Relationship Id="rId2" Target="viewProps.xml" Type="http://schemas.openxmlformats.org/officeDocument/2006/relationships/viewProps"/><Relationship Id="rId1" Target="theme/theme2.xml" Type="http://schemas.openxmlformats.org/officeDocument/2006/relationships/theme"/></Relationships>
</file>

<file path=ppt/notesMasters/_rels/notesMaster1.xml.rels><?xml version="1.0" encoding="UTF-8" standalone="yes"?><Relationships xmlns="http://schemas.openxmlformats.org/package/2006/relationships"><Relationship Id="rId1" Target="../theme/theme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sz="quarter" type="hdr"/>
          </p:nvPr>
        </p:nvSpPr>
        <p:spPr>
          <a:xfrm>
            <a:off x="0" y="0"/>
            <a:ext cx="2971800" cy="457200"/>
          </a:xfrm>
          <a:prstGeom prst="rect">
            <a:avLst/>
          </a:prstGeom>
        </p:spPr>
        <p:txBody>
          <a:bodyPr bIns="45720" lIns="91440" numCol="1" rIns="91440" rtlCol="0" tIns="45720" vert="horz"/>
          <a:lstStyle>
            <a:lvl1pPr algn="l">
              <a:defRPr sz="1200"/>
            </a:lvl1pPr>
          </a:lstStyle>
          <a:p>
            <a:endParaRPr altLang="en-ZA" lang="en-ZA"/>
          </a:p>
        </p:txBody>
      </p:sp>
      <p:sp>
        <p:nvSpPr>
          <p:cNvPr id="3" name="Date Placeholder 2"/>
          <p:cNvSpPr>
            <a:spLocks noGrp="1"/>
          </p:cNvSpPr>
          <p:nvPr>
            <p:ph idx="1" type="dt"/>
          </p:nvPr>
        </p:nvSpPr>
        <p:spPr>
          <a:xfrm>
            <a:off x="3884613" y="0"/>
            <a:ext cx="2971800" cy="457200"/>
          </a:xfrm>
          <a:prstGeom prst="rect">
            <a:avLst/>
          </a:prstGeom>
        </p:spPr>
        <p:txBody>
          <a:bodyPr bIns="45720" lIns="91440" numCol="1" rIns="91440" rtlCol="0" tIns="45720" vert="horz"/>
          <a:lstStyle>
            <a:lvl1pPr algn="r">
              <a:defRPr sz="1200"/>
            </a:lvl1pPr>
          </a:lstStyle>
          <a:p>
            <a:fld id="{D629DECC-6317-49AF-8506-8E6A2694BD6B}" type="datetimeFigureOut">
              <a:rPr altLang="en-ZA" lang="en-ZA" smtClean="0"/>
              <a:pPr/>
              <a:t>2014/11/06</a:t>
            </a:fld>
            <a:endParaRPr altLang="en-ZA" lang="en-ZA"/>
          </a:p>
        </p:txBody>
      </p:sp>
      <p:sp>
        <p:nvSpPr>
          <p:cNvPr id="4" name="Slide Image Placeholder 3"/>
          <p:cNvSpPr>
            <a:spLocks noChangeAspect="1" noGrp="1" noRot="1"/>
          </p:cNvSpPr>
          <p:nvPr>
            <p:ph idx="2" type="sldImg"/>
          </p:nvPr>
        </p:nvSpPr>
        <p:spPr>
          <a:xfrm>
            <a:off x="1143000" y="685800"/>
            <a:ext cx="4572000" cy="3429000"/>
          </a:xfrm>
          <a:prstGeom prst="rect">
            <a:avLst/>
          </a:prstGeom>
          <a:noFill/>
          <a:ln w="12700">
            <a:solidFill>
              <a:prstClr val="black"/>
            </a:solidFill>
          </a:ln>
        </p:spPr>
        <p:txBody>
          <a:bodyPr anchor="ctr" bIns="45720" lIns="91440" numCol="1" rIns="91440" rtlCol="0" tIns="45720" vert="horz"/>
          <a:lstStyle/>
          <a:p>
            <a:endParaRPr altLang="en-ZA" lang="en-ZA"/>
          </a:p>
        </p:txBody>
      </p:sp>
      <p:sp>
        <p:nvSpPr>
          <p:cNvPr id="5" name="Notes Placeholder 4"/>
          <p:cNvSpPr>
            <a:spLocks noGrp="1"/>
          </p:cNvSpPr>
          <p:nvPr>
            <p:ph idx="3" sz="quarter" type="body"/>
          </p:nvPr>
        </p:nvSpPr>
        <p:spPr>
          <a:xfrm>
            <a:off x="685800" y="4343400"/>
            <a:ext cx="5486400" cy="4114800"/>
          </a:xfrm>
          <a:prstGeom prst="rect">
            <a:avLst/>
          </a:prstGeom>
        </p:spPr>
        <p:txBody>
          <a:bodyPr bIns="45720" lIns="91440" numCol="1" rIns="91440" rtlCol="0" tIns="45720"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6" name="Footer Placeholder 5"/>
          <p:cNvSpPr>
            <a:spLocks noGrp="1"/>
          </p:cNvSpPr>
          <p:nvPr>
            <p:ph idx="4" sz="quarter" type="ftr"/>
          </p:nvPr>
        </p:nvSpPr>
        <p:spPr>
          <a:xfrm>
            <a:off x="0" y="8685213"/>
            <a:ext cx="2971800" cy="457200"/>
          </a:xfrm>
          <a:prstGeom prst="rect">
            <a:avLst/>
          </a:prstGeom>
        </p:spPr>
        <p:txBody>
          <a:bodyPr anchor="b" bIns="45720" lIns="91440" numCol="1" rIns="91440" rtlCol="0" tIns="45720" vert="horz"/>
          <a:lstStyle>
            <a:lvl1pPr algn="l">
              <a:defRPr sz="1200"/>
            </a:lvl1pPr>
          </a:lstStyle>
          <a:p>
            <a:endParaRPr altLang="en-ZA" lang="en-ZA"/>
          </a:p>
        </p:txBody>
      </p:sp>
      <p:sp>
        <p:nvSpPr>
          <p:cNvPr id="7" name="Slide Number Placeholder 6"/>
          <p:cNvSpPr>
            <a:spLocks noGrp="1"/>
          </p:cNvSpPr>
          <p:nvPr>
            <p:ph idx="5" sz="quarter" type="sldNum"/>
          </p:nvPr>
        </p:nvSpPr>
        <p:spPr>
          <a:xfrm>
            <a:off x="3884613" y="8685213"/>
            <a:ext cx="2971800" cy="457200"/>
          </a:xfrm>
          <a:prstGeom prst="rect">
            <a:avLst/>
          </a:prstGeom>
        </p:spPr>
        <p:txBody>
          <a:bodyPr anchor="b" bIns="45720" lIns="91440" numCol="1" rIns="91440" rtlCol="0" tIns="45720" vert="horz"/>
          <a:lstStyle>
            <a:lvl1pPr algn="r">
              <a:defRPr sz="1200"/>
            </a:lvl1pPr>
          </a:lstStyle>
          <a:p>
            <a:fld id="{59965F5D-50A6-46A5-913C-6F33BA766C89}" type="slidenum">
              <a:rPr altLang="en-ZA" lang="en-ZA" smtClean="0"/>
              <a:pPr/>
              <a:t>‹#›</a:t>
            </a:fld>
            <a:endParaRPr altLang="en-ZA" lang="en-ZA"/>
          </a:p>
        </p:txBody>
      </p:sp>
    </p:spTree>
  </p:cSld>
  <p:clrMap accent1="accent1" accent2="accent2" accent3="accent3" accent4="accent4" accent5="accent5" accent6="accent6" bg1="lt1" bg2="lt2" folHlink="folHlink" hlink="hlink" tx1="dk1" tx2="dk2"/>
  <p:notesStyle>
    <a:lvl1pPr algn="l" defTabSz="914400" eaLnBrk="1" hangingPunct="1" latinLnBrk="0" marL="0" rtl="0">
      <a:defRPr kern="1200" sz="1200">
        <a:solidFill>
          <a:schemeClr val="tx1"/>
        </a:solidFill>
        <a:latin typeface="+mn-lt"/>
        <a:ea typeface="+mn-ea"/>
        <a:cs typeface="+mn-cs"/>
      </a:defRPr>
    </a:lvl1pPr>
    <a:lvl2pPr algn="l" defTabSz="914400" eaLnBrk="1" hangingPunct="1" latinLnBrk="0" marL="457200" rtl="0">
      <a:defRPr kern="1200" sz="1200">
        <a:solidFill>
          <a:schemeClr val="tx1"/>
        </a:solidFill>
        <a:latin typeface="+mn-lt"/>
        <a:ea typeface="+mn-ea"/>
        <a:cs typeface="+mn-cs"/>
      </a:defRPr>
    </a:lvl2pPr>
    <a:lvl3pPr algn="l" defTabSz="914400" eaLnBrk="1" hangingPunct="1" latinLnBrk="0" marL="914400" rtl="0">
      <a:defRPr kern="1200" sz="1200">
        <a:solidFill>
          <a:schemeClr val="tx1"/>
        </a:solidFill>
        <a:latin typeface="+mn-lt"/>
        <a:ea typeface="+mn-ea"/>
        <a:cs typeface="+mn-cs"/>
      </a:defRPr>
    </a:lvl3pPr>
    <a:lvl4pPr algn="l" defTabSz="914400" eaLnBrk="1" hangingPunct="1" latinLnBrk="0" marL="1371600" rtl="0">
      <a:defRPr kern="1200" sz="1200">
        <a:solidFill>
          <a:schemeClr val="tx1"/>
        </a:solidFill>
        <a:latin typeface="+mn-lt"/>
        <a:ea typeface="+mn-ea"/>
        <a:cs typeface="+mn-cs"/>
      </a:defRPr>
    </a:lvl4pPr>
    <a:lvl5pPr algn="l" defTabSz="914400" eaLnBrk="1" hangingPunct="1" latinLnBrk="0" marL="1828800" rtl="0">
      <a:defRPr kern="1200" sz="1200">
        <a:solidFill>
          <a:schemeClr val="tx1"/>
        </a:solidFill>
        <a:latin typeface="+mn-lt"/>
        <a:ea typeface="+mn-ea"/>
        <a:cs typeface="+mn-cs"/>
      </a:defRPr>
    </a:lvl5pPr>
    <a:lvl6pPr algn="l" defTabSz="914400" eaLnBrk="1" hangingPunct="1" latinLnBrk="0" marL="2286000" rtl="0">
      <a:defRPr kern="1200" sz="1200">
        <a:solidFill>
          <a:schemeClr val="tx1"/>
        </a:solidFill>
        <a:latin typeface="+mn-lt"/>
        <a:ea typeface="+mn-ea"/>
        <a:cs typeface="+mn-cs"/>
      </a:defRPr>
    </a:lvl6pPr>
    <a:lvl7pPr algn="l" defTabSz="914400" eaLnBrk="1" hangingPunct="1" latinLnBrk="0" marL="2743200" rtl="0">
      <a:defRPr kern="1200" sz="1200">
        <a:solidFill>
          <a:schemeClr val="tx1"/>
        </a:solidFill>
        <a:latin typeface="+mn-lt"/>
        <a:ea typeface="+mn-ea"/>
        <a:cs typeface="+mn-cs"/>
      </a:defRPr>
    </a:lvl7pPr>
    <a:lvl8pPr algn="l" defTabSz="914400" eaLnBrk="1" hangingPunct="1" latinLnBrk="0" marL="3200400" rtl="0">
      <a:defRPr kern="1200" sz="1200">
        <a:solidFill>
          <a:schemeClr val="tx1"/>
        </a:solidFill>
        <a:latin typeface="+mn-lt"/>
        <a:ea typeface="+mn-ea"/>
        <a:cs typeface="+mn-cs"/>
      </a:defRPr>
    </a:lvl8pPr>
    <a:lvl9pPr algn="l" defTabSz="914400" eaLnBrk="1" hangingPunct="1" latinLnBrk="0" marL="3657600" rtl="0">
      <a:defRPr kern="1200" sz="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numCol="1"/>
          <a:lstStyle/>
          <a:p>
            <a:r>
              <a:rPr lang="en-US" smtClean="0"/>
              <a:t>Click to edit Master title style</a:t>
            </a:r>
            <a:endParaRPr altLang="en-ZA" lang="en-ZA"/>
          </a:p>
        </p:txBody>
      </p:sp>
      <p:sp>
        <p:nvSpPr>
          <p:cNvPr id="3" name="Subtitle 2"/>
          <p:cNvSpPr>
            <a:spLocks noGrp="1"/>
          </p:cNvSpPr>
          <p:nvPr>
            <p:ph idx="1" type="subTitle"/>
          </p:nvPr>
        </p:nvSpPr>
        <p:spPr>
          <a:xfrm>
            <a:off x="1371600" y="3886200"/>
            <a:ext cx="6400800" cy="1752600"/>
          </a:xfrm>
        </p:spPr>
        <p:txBody>
          <a:bodyPr numCol="1"/>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smtClean="0"/>
              <a:t>Click to edit Master subtitle style</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Vertical Text Placeholder 2"/>
          <p:cNvSpPr>
            <a:spLocks noGrp="1"/>
          </p:cNvSpPr>
          <p:nvPr>
            <p:ph idx="1" orient="vert" type="body"/>
          </p:nvPr>
        </p:nvSpPr>
        <p:spPr/>
        <p:txBody>
          <a:bodyPr numCol="1"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orient="vert" type="title"/>
          </p:nvPr>
        </p:nvSpPr>
        <p:spPr>
          <a:xfrm>
            <a:off x="6629400" y="274638"/>
            <a:ext cx="2057400" cy="5851525"/>
          </a:xfrm>
        </p:spPr>
        <p:txBody>
          <a:bodyPr numCol="1" vert="eaVert"/>
          <a:lstStyle/>
          <a:p>
            <a:r>
              <a:rPr lang="en-US" smtClean="0"/>
              <a:t>Click to edit Master title style</a:t>
            </a:r>
            <a:endParaRPr altLang="en-ZA" lang="en-ZA"/>
          </a:p>
        </p:txBody>
      </p:sp>
      <p:sp>
        <p:nvSpPr>
          <p:cNvPr id="3" name="Vertical Text Placeholder 2"/>
          <p:cNvSpPr>
            <a:spLocks noGrp="1"/>
          </p:cNvSpPr>
          <p:nvPr>
            <p:ph idx="1" orient="vert" type="body"/>
          </p:nvPr>
        </p:nvSpPr>
        <p:spPr>
          <a:xfrm>
            <a:off x="457200" y="274638"/>
            <a:ext cx="6019800" cy="5851525"/>
          </a:xfrm>
        </p:spPr>
        <p:txBody>
          <a:bodyPr numCol="1"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Content Placeholder 2"/>
          <p:cNvSpPr>
            <a:spLocks noGrp="1"/>
          </p:cNvSpPr>
          <p:nvPr>
            <p:ph idx="1"/>
          </p:nvPr>
        </p:nvSpPr>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numCol="1"/>
          <a:lstStyle>
            <a:lvl1pPr algn="l">
              <a:defRPr b="1" cap="all" sz="4000"/>
            </a:lvl1pPr>
          </a:lstStyle>
          <a:p>
            <a:r>
              <a:rPr lang="en-US" smtClean="0"/>
              <a:t>Click to edit Master title style</a:t>
            </a:r>
            <a:endParaRPr altLang="en-ZA" lang="en-ZA"/>
          </a:p>
        </p:txBody>
      </p:sp>
      <p:sp>
        <p:nvSpPr>
          <p:cNvPr id="3" name="Text Placeholder 2"/>
          <p:cNvSpPr>
            <a:spLocks noGrp="1"/>
          </p:cNvSpPr>
          <p:nvPr>
            <p:ph idx="1" type="body"/>
          </p:nvPr>
        </p:nvSpPr>
        <p:spPr>
          <a:xfrm>
            <a:off x="722313" y="2906713"/>
            <a:ext cx="7772400" cy="1500187"/>
          </a:xfrm>
        </p:spPr>
        <p:txBody>
          <a:bodyPr anchor="b" numCol="1"/>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Content Placeholder 2"/>
          <p:cNvSpPr>
            <a:spLocks noGrp="1"/>
          </p:cNvSpPr>
          <p:nvPr>
            <p:ph idx="1" sz="half"/>
          </p:nvPr>
        </p:nvSpPr>
        <p:spPr>
          <a:xfrm>
            <a:off x="457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Content Placeholder 3"/>
          <p:cNvSpPr>
            <a:spLocks noGrp="1"/>
          </p:cNvSpPr>
          <p:nvPr>
            <p:ph idx="2" sz="half"/>
          </p:nvPr>
        </p:nvSpPr>
        <p:spPr>
          <a:xfrm>
            <a:off x="4648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5" name="Date Placeholder 4"/>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6" name="Footer Placeholder 5"/>
          <p:cNvSpPr>
            <a:spLocks noGrp="1"/>
          </p:cNvSpPr>
          <p:nvPr>
            <p:ph idx="11" sz="quarter" type="ftr"/>
          </p:nvPr>
        </p:nvSpPr>
        <p:spPr/>
        <p:txBody>
          <a:bodyPr numCol="1"/>
          <a:lstStyle/>
          <a:p>
            <a:endParaRPr altLang="en-ZA" lang="en-ZA"/>
          </a:p>
        </p:txBody>
      </p:sp>
      <p:sp>
        <p:nvSpPr>
          <p:cNvPr id="7" name="Slide Number Placeholder 6"/>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lvl1pPr>
              <a:defRPr/>
            </a:lvl1pPr>
          </a:lstStyle>
          <a:p>
            <a:r>
              <a:rPr lang="en-US" smtClean="0"/>
              <a:t>Click to edit Master title style</a:t>
            </a:r>
            <a:endParaRPr altLang="en-ZA" lang="en-ZA"/>
          </a:p>
        </p:txBody>
      </p:sp>
      <p:sp>
        <p:nvSpPr>
          <p:cNvPr id="3" name="Text Placeholder 2"/>
          <p:cNvSpPr>
            <a:spLocks noGrp="1"/>
          </p:cNvSpPr>
          <p:nvPr>
            <p:ph idx="1" type="body"/>
          </p:nvPr>
        </p:nvSpPr>
        <p:spPr>
          <a:xfrm>
            <a:off x="457200" y="1535113"/>
            <a:ext cx="4040188" cy="63976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4" name="Content Placeholder 3"/>
          <p:cNvSpPr>
            <a:spLocks noGrp="1"/>
          </p:cNvSpPr>
          <p:nvPr>
            <p:ph idx="2" sz="half"/>
          </p:nvPr>
        </p:nvSpPr>
        <p:spPr>
          <a:xfrm>
            <a:off x="457200" y="2174875"/>
            <a:ext cx="4040188"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5" name="Text Placeholder 4"/>
          <p:cNvSpPr>
            <a:spLocks noGrp="1"/>
          </p:cNvSpPr>
          <p:nvPr>
            <p:ph idx="3" sz="quarter" type="body"/>
          </p:nvPr>
        </p:nvSpPr>
        <p:spPr>
          <a:xfrm>
            <a:off x="4645025" y="1535113"/>
            <a:ext cx="4041775" cy="63976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6" name="Content Placeholder 5"/>
          <p:cNvSpPr>
            <a:spLocks noGrp="1"/>
          </p:cNvSpPr>
          <p:nvPr>
            <p:ph idx="4" sz="quarter"/>
          </p:nvPr>
        </p:nvSpPr>
        <p:spPr>
          <a:xfrm>
            <a:off x="4645025" y="2174875"/>
            <a:ext cx="4041775"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7" name="Date Placeholder 6"/>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8" name="Footer Placeholder 7"/>
          <p:cNvSpPr>
            <a:spLocks noGrp="1"/>
          </p:cNvSpPr>
          <p:nvPr>
            <p:ph idx="11" sz="quarter" type="ftr"/>
          </p:nvPr>
        </p:nvSpPr>
        <p:spPr/>
        <p:txBody>
          <a:bodyPr numCol="1"/>
          <a:lstStyle/>
          <a:p>
            <a:endParaRPr altLang="en-ZA" lang="en-ZA"/>
          </a:p>
        </p:txBody>
      </p:sp>
      <p:sp>
        <p:nvSpPr>
          <p:cNvPr id="9" name="Slide Number Placeholder 8"/>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Date Placeholder 2"/>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4" name="Footer Placeholder 3"/>
          <p:cNvSpPr>
            <a:spLocks noGrp="1"/>
          </p:cNvSpPr>
          <p:nvPr>
            <p:ph idx="11" sz="quarter" type="ftr"/>
          </p:nvPr>
        </p:nvSpPr>
        <p:spPr/>
        <p:txBody>
          <a:bodyPr numCol="1"/>
          <a:lstStyle/>
          <a:p>
            <a:endParaRPr altLang="en-ZA" lang="en-ZA"/>
          </a:p>
        </p:txBody>
      </p:sp>
      <p:sp>
        <p:nvSpPr>
          <p:cNvPr id="5" name="Slide Number Placeholder 4"/>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 name=""/>
        <p:cNvGrpSpPr/>
        <p:nvPr/>
      </p:nvGrpSpPr>
      <p:grpSpPr>
        <a:xfrm>
          <a:off x="0" y="0"/>
          <a:ext cx="0" cy="0"/>
          <a:chOff x="0" y="0"/>
          <a:chExt cx="0" cy="0"/>
        </a:xfrm>
      </p:grpSpPr>
      <p:sp>
        <p:nvSpPr>
          <p:cNvPr id="2" name="Date Placeholder 1"/>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3" name="Footer Placeholder 2"/>
          <p:cNvSpPr>
            <a:spLocks noGrp="1"/>
          </p:cNvSpPr>
          <p:nvPr>
            <p:ph idx="11" sz="quarter" type="ftr"/>
          </p:nvPr>
        </p:nvSpPr>
        <p:spPr/>
        <p:txBody>
          <a:bodyPr numCol="1"/>
          <a:lstStyle/>
          <a:p>
            <a:endParaRPr altLang="en-ZA" lang="en-ZA"/>
          </a:p>
        </p:txBody>
      </p:sp>
      <p:sp>
        <p:nvSpPr>
          <p:cNvPr id="4" name="Slide Number Placeholder 3"/>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numCol="1"/>
          <a:lstStyle>
            <a:lvl1pPr algn="l">
              <a:defRPr b="1" sz="2000"/>
            </a:lvl1pPr>
          </a:lstStyle>
          <a:p>
            <a:r>
              <a:rPr lang="en-US" smtClean="0"/>
              <a:t>Click to edit Master title style</a:t>
            </a:r>
            <a:endParaRPr altLang="en-ZA" lang="en-ZA"/>
          </a:p>
        </p:txBody>
      </p:sp>
      <p:sp>
        <p:nvSpPr>
          <p:cNvPr id="3" name="Content Placeholder 2"/>
          <p:cNvSpPr>
            <a:spLocks noGrp="1"/>
          </p:cNvSpPr>
          <p:nvPr>
            <p:ph idx="1"/>
          </p:nvPr>
        </p:nvSpPr>
        <p:spPr>
          <a:xfrm>
            <a:off x="3575050" y="273050"/>
            <a:ext cx="5111750" cy="5853113"/>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Text Placeholder 3"/>
          <p:cNvSpPr>
            <a:spLocks noGrp="1"/>
          </p:cNvSpPr>
          <p:nvPr>
            <p:ph idx="2" sz="half" type="body"/>
          </p:nvPr>
        </p:nvSpPr>
        <p:spPr>
          <a:xfrm>
            <a:off x="457200" y="1435100"/>
            <a:ext cx="3008313" cy="4691063"/>
          </a:xfrm>
        </p:spPr>
        <p:txBody>
          <a:bodyPr numCol="1"/>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5" name="Date Placeholder 4"/>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6" name="Footer Placeholder 5"/>
          <p:cNvSpPr>
            <a:spLocks noGrp="1"/>
          </p:cNvSpPr>
          <p:nvPr>
            <p:ph idx="11" sz="quarter" type="ftr"/>
          </p:nvPr>
        </p:nvSpPr>
        <p:spPr/>
        <p:txBody>
          <a:bodyPr numCol="1"/>
          <a:lstStyle/>
          <a:p>
            <a:endParaRPr altLang="en-ZA" lang="en-ZA"/>
          </a:p>
        </p:txBody>
      </p:sp>
      <p:sp>
        <p:nvSpPr>
          <p:cNvPr id="7" name="Slide Number Placeholder 6"/>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numCol="1"/>
          <a:lstStyle>
            <a:lvl1pPr algn="l">
              <a:defRPr b="1" sz="2000"/>
            </a:lvl1pPr>
          </a:lstStyle>
          <a:p>
            <a:r>
              <a:rPr lang="en-US" smtClean="0"/>
              <a:t>Click to edit Master title style</a:t>
            </a:r>
            <a:endParaRPr altLang="en-ZA" lang="en-ZA"/>
          </a:p>
        </p:txBody>
      </p:sp>
      <p:sp>
        <p:nvSpPr>
          <p:cNvPr id="3" name="Picture Placeholder 2"/>
          <p:cNvSpPr>
            <a:spLocks noGrp="1"/>
          </p:cNvSpPr>
          <p:nvPr>
            <p:ph idx="1" type="pic"/>
          </p:nvPr>
        </p:nvSpPr>
        <p:spPr>
          <a:xfrm>
            <a:off x="1792288" y="612775"/>
            <a:ext cx="5486400" cy="4114800"/>
          </a:xfrm>
        </p:spPr>
        <p:txBody>
          <a:bodyPr numCol="1"/>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altLang="en-ZA" lang="en-ZA"/>
          </a:p>
        </p:txBody>
      </p:sp>
      <p:sp>
        <p:nvSpPr>
          <p:cNvPr id="4" name="Text Placeholder 3"/>
          <p:cNvSpPr>
            <a:spLocks noGrp="1"/>
          </p:cNvSpPr>
          <p:nvPr>
            <p:ph idx="2" sz="half" type="body"/>
          </p:nvPr>
        </p:nvSpPr>
        <p:spPr>
          <a:xfrm>
            <a:off x="1792288" y="5367338"/>
            <a:ext cx="5486400" cy="804862"/>
          </a:xfrm>
        </p:spPr>
        <p:txBody>
          <a:bodyPr numCol="1"/>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5" name="Date Placeholder 4"/>
          <p:cNvSpPr>
            <a:spLocks noGrp="1"/>
          </p:cNvSpPr>
          <p:nvPr>
            <p:ph idx="10" sz="half" type="dt"/>
          </p:nvPr>
        </p:nvSpPr>
        <p:spPr/>
        <p:txBody>
          <a:bodyPr numCol="1"/>
          <a:lstStyle/>
          <a:p>
            <a:fld id="{1A91FC5A-54FB-46A6-A040-33425C3EF345}" type="datetimeFigureOut">
              <a:rPr altLang="en-ZA" lang="en-ZA" smtClean="0"/>
              <a:pPr/>
              <a:t>2014/11/06</a:t>
            </a:fld>
            <a:endParaRPr altLang="en-ZA" lang="en-ZA"/>
          </a:p>
        </p:txBody>
      </p:sp>
      <p:sp>
        <p:nvSpPr>
          <p:cNvPr id="6" name="Footer Placeholder 5"/>
          <p:cNvSpPr>
            <a:spLocks noGrp="1"/>
          </p:cNvSpPr>
          <p:nvPr>
            <p:ph idx="11" sz="quarter" type="ftr"/>
          </p:nvPr>
        </p:nvSpPr>
        <p:spPr/>
        <p:txBody>
          <a:bodyPr numCol="1"/>
          <a:lstStyle/>
          <a:p>
            <a:endParaRPr altLang="en-ZA" lang="en-ZA"/>
          </a:p>
        </p:txBody>
      </p:sp>
      <p:sp>
        <p:nvSpPr>
          <p:cNvPr id="7" name="Slide Number Placeholder 6"/>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Masters/_rels/slideMaster1.xml.rels><?xml version="1.0" encoding="UTF-8" standalone="yes"?><Relationships xmlns="http://schemas.openxmlformats.org/package/2006/relationships"><Relationship Id="rId12" Target="../slideLayouts/slideLayout11.xml" Type="http://schemas.openxmlformats.org/officeDocument/2006/relationships/slideLayout"/><Relationship Id="rId11" Target="../slideLayouts/slideLayout10.xml" Type="http://schemas.openxmlformats.org/officeDocument/2006/relationships/slideLayout"/><Relationship Id="rId9" Target="../slideLayouts/slideLayout8.xml" Type="http://schemas.openxmlformats.org/officeDocument/2006/relationships/slideLayout"/><Relationship Id="rId10" Target="../slideLayouts/slideLayout9.xml" Type="http://schemas.openxmlformats.org/officeDocument/2006/relationships/slideLayout"/><Relationship Id="rId8" Target="../slideLayouts/slideLayout7.xml" Type="http://schemas.openxmlformats.org/officeDocument/2006/relationships/slideLayout"/><Relationship Id="rId7" Target="../slideLayouts/slideLayout6.xml" Type="http://schemas.openxmlformats.org/officeDocument/2006/relationships/slideLayout"/><Relationship Id="rId6" Target="../slideLayouts/slideLayout5.xml" Type="http://schemas.openxmlformats.org/officeDocument/2006/relationships/slideLayout"/><Relationship Id="rId5" Target="../slideLayouts/slideLayout4.xml" Type="http://schemas.openxmlformats.org/officeDocument/2006/relationships/slideLayout"/><Relationship Id="rId4" Target="../slideLayouts/slideLayout3.xml" Type="http://schemas.openxmlformats.org/officeDocument/2006/relationships/slideLayout"/><Relationship Id="rId3" Target="../slideLayouts/slideLayout2.xml" Type="http://schemas.openxmlformats.org/officeDocument/2006/relationships/slideLayout"/><Relationship Id="rId2" Target="../slideLayouts/slideLayout1.xml" Type="http://schemas.openxmlformats.org/officeDocument/2006/relationships/slideLayout"/><Relationship Id="rId1" Target="../theme/theme2.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anchor="ctr" bIns="45720" lIns="91440" numCol="1" rIns="91440" rtlCol="0" tIns="45720" vert="horz">
            <a:normAutofit/>
          </a:bodyPr>
          <a:lstStyle/>
          <a:p>
            <a:r>
              <a:rPr lang="en-US" smtClean="0"/>
              <a:t>Click to edit Master title style</a:t>
            </a:r>
            <a:endParaRPr altLang="en-ZA" lang="en-ZA"/>
          </a:p>
        </p:txBody>
      </p:sp>
      <p:sp>
        <p:nvSpPr>
          <p:cNvPr id="3" name="Text Placeholder 2"/>
          <p:cNvSpPr>
            <a:spLocks noGrp="1"/>
          </p:cNvSpPr>
          <p:nvPr>
            <p:ph idx="1" type="body"/>
          </p:nvPr>
        </p:nvSpPr>
        <p:spPr>
          <a:xfrm>
            <a:off x="457200" y="1600200"/>
            <a:ext cx="8229600" cy="4525963"/>
          </a:xfrm>
          <a:prstGeom prst="rect">
            <a:avLst/>
          </a:prstGeom>
        </p:spPr>
        <p:txBody>
          <a:bodyPr bIns="45720" lIns="91440" numCol="1" rIns="91440" rtlCol="0" tIns="45720"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2" sz="half" type="dt"/>
          </p:nvPr>
        </p:nvSpPr>
        <p:spPr>
          <a:xfrm>
            <a:off x="457200" y="6356350"/>
            <a:ext cx="2133600" cy="365125"/>
          </a:xfrm>
          <a:prstGeom prst="rect">
            <a:avLst/>
          </a:prstGeom>
        </p:spPr>
        <p:txBody>
          <a:bodyPr anchor="ctr" bIns="45720" lIns="91440" numCol="1" rIns="91440" rtlCol="0" tIns="45720" vert="horz"/>
          <a:lstStyle>
            <a:lvl1pPr algn="l">
              <a:defRPr sz="1200">
                <a:solidFill>
                  <a:schemeClr val="tx1">
                    <a:tint val="75000"/>
                  </a:schemeClr>
                </a:solidFill>
              </a:defRPr>
            </a:lvl1pPr>
          </a:lstStyle>
          <a:p>
            <a:fld id="{1A91FC5A-54FB-46A6-A040-33425C3EF345}" type="datetimeFigureOut">
              <a:rPr altLang="en-ZA" lang="en-ZA" smtClean="0"/>
              <a:pPr/>
              <a:t>2014/11/06</a:t>
            </a:fld>
            <a:endParaRPr altLang="en-ZA" lang="en-ZA"/>
          </a:p>
        </p:txBody>
      </p:sp>
      <p:sp>
        <p:nvSpPr>
          <p:cNvPr id="5" name="Footer Placeholder 4"/>
          <p:cNvSpPr>
            <a:spLocks noGrp="1"/>
          </p:cNvSpPr>
          <p:nvPr>
            <p:ph idx="3" sz="quarter" type="ftr"/>
          </p:nvPr>
        </p:nvSpPr>
        <p:spPr>
          <a:xfrm>
            <a:off x="3124200" y="6356350"/>
            <a:ext cx="2895600" cy="365125"/>
          </a:xfrm>
          <a:prstGeom prst="rect">
            <a:avLst/>
          </a:prstGeom>
        </p:spPr>
        <p:txBody>
          <a:bodyPr anchor="ctr" bIns="45720" lIns="91440" numCol="1" rIns="91440" rtlCol="0" tIns="45720" vert="horz"/>
          <a:lstStyle>
            <a:lvl1pPr algn="ctr">
              <a:defRPr sz="1200">
                <a:solidFill>
                  <a:schemeClr val="tx1">
                    <a:tint val="75000"/>
                  </a:schemeClr>
                </a:solidFill>
              </a:defRPr>
            </a:lvl1pPr>
          </a:lstStyle>
          <a:p>
            <a:endParaRPr altLang="en-ZA" lang="en-ZA"/>
          </a:p>
        </p:txBody>
      </p:sp>
      <p:sp>
        <p:nvSpPr>
          <p:cNvPr id="6" name="Slide Number Placeholder 5"/>
          <p:cNvSpPr>
            <a:spLocks noGrp="1"/>
          </p:cNvSpPr>
          <p:nvPr>
            <p:ph idx="4" sz="quarter" type="sldNum"/>
          </p:nvPr>
        </p:nvSpPr>
        <p:spPr>
          <a:xfrm>
            <a:off x="6553200" y="6356350"/>
            <a:ext cx="2133600" cy="365125"/>
          </a:xfrm>
          <a:prstGeom prst="rect">
            <a:avLst/>
          </a:prstGeom>
        </p:spPr>
        <p:txBody>
          <a:bodyPr anchor="ctr" bIns="45720" lIns="91440" numCol="1" rIns="91440" rtlCol="0" tIns="45720" vert="horz"/>
          <a:lstStyle>
            <a:lvl1pPr algn="r">
              <a:defRPr sz="1200">
                <a:solidFill>
                  <a:schemeClr val="tx1">
                    <a:tint val="75000"/>
                  </a:schemeClr>
                </a:solidFill>
              </a:defRPr>
            </a:lvl1pPr>
          </a:lstStyle>
          <a:p>
            <a:fld id="{C7202756-26F1-4A06-9008-91C7D5931F14}" type="slidenum">
              <a:rPr altLang="en-ZA" lang="en-ZA" smtClean="0"/>
              <a:pPr/>
              <a:t>‹#›</a:t>
            </a:fld>
            <a:endParaRPr altLang="en-ZA" lang="en-ZA"/>
          </a:p>
        </p:txBody>
      </p:sp>
    </p:spTree>
  </p:cSld>
  <p:clrMap accent1="accent1" accent2="accent2" accent3="accent3" accent4="accent4" accent5="accent5" accent6="accent6" bg1="lt1" bg2="lt2" folHlink="folHlink" hlink="hlink" tx1="dk1" tx2="dk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txStyles>
    <p:titleStyle>
      <a:lvl1pPr algn="ctr" defTabSz="914400" eaLnBrk="1" hangingPunct="1" latinLnBrk="0" rtl="0">
        <a:spcBef>
          <a:spcPct val="0"/>
        </a:spcBef>
        <a:buNone/>
        <a:defRPr kern="1200" sz="4400">
          <a:solidFill>
            <a:schemeClr val="tx1"/>
          </a:solidFill>
          <a:latin typeface="+mj-lt"/>
          <a:ea typeface="+mj-ea"/>
          <a:cs typeface="+mj-cs"/>
        </a:defRPr>
      </a:lvl1pPr>
    </p:titleStyle>
    <p:body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p:bodyStyle>
    <p:other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988840"/>
            <a:ext cx="8424936" cy="2808312"/>
          </a:xfrm>
        </p:spPr>
        <p:txBody>
          <a:bodyPr numCol="1">
            <a:noAutofit/>
          </a:bodyPr>
          <a:lstStyle/>
          <a:p>
            <a:r>
              <a:rPr altLang="en-ZA" b="1" dirty="0" lang="en-ZA" smtClean="0" sz="6000">
                <a:solidFill>
                  <a:schemeClr val="bg1"/>
                </a:solidFill>
                <a:effectLst>
                  <a:outerShdw algn="tl" blurRad="38100" dir="2700000" dist="38100">
                    <a:srgbClr val="000000">
                      <a:alpha val="43137"/>
                    </a:srgbClr>
                  </a:outerShdw>
                </a:effectLst>
              </a:rPr>
              <a:t>“Wonderfully Seen &amp; Graciously Heard”</a:t>
            </a:r>
            <a:r>
              <a:rPr altLang="en-ZA" b="1" dirty="0" lang="en-ZA" smtClean="0" sz="6000">
                <a:solidFill>
                  <a:schemeClr val="bg1"/>
                </a:solidFill>
                <a:effectLst>
                  <a:outerShdw algn="tl" blurRad="38100" dir="2700000" dist="38100">
                    <a:srgbClr val="000000">
                      <a:alpha val="43137"/>
                    </a:srgbClr>
                  </a:outerShdw>
                </a:effectLst>
              </a:rPr>
              <a:t/>
            </a:r>
            <a:br>
              <a:rPr altLang="en-ZA" b="1" dirty="0" lang="en-ZA" smtClean="0" sz="6000">
                <a:solidFill>
                  <a:schemeClr val="bg1"/>
                </a:solidFill>
                <a:effectLst>
                  <a:outerShdw algn="tl" blurRad="38100" dir="2700000" dist="38100">
                    <a:srgbClr val="000000">
                      <a:alpha val="43137"/>
                    </a:srgbClr>
                  </a:outerShdw>
                </a:effectLst>
              </a:rPr>
            </a:br>
            <a:r>
              <a:rPr altLang="en-ZA" b="1" dirty="0" lang="en-ZA" smtClean="0" sz="4000">
                <a:solidFill>
                  <a:schemeClr val="bg1"/>
                </a:solidFill>
                <a:effectLst>
                  <a:outerShdw algn="tl" blurRad="38100" dir="2700000" dist="38100">
                    <a:srgbClr val="000000">
                      <a:alpha val="43137"/>
                    </a:srgbClr>
                  </a:outerShdw>
                </a:effectLst>
              </a:rPr>
              <a:t>(Ephesians </a:t>
            </a:r>
            <a:r>
              <a:rPr altLang="en-ZA" b="1" dirty="0" lang="en-ZA" smtClean="0" sz="4000">
                <a:solidFill>
                  <a:schemeClr val="bg1"/>
                </a:solidFill>
                <a:effectLst>
                  <a:outerShdw algn="tl" blurRad="38100" dir="2700000" dist="38100">
                    <a:srgbClr val="000000">
                      <a:alpha val="43137"/>
                    </a:srgbClr>
                  </a:outerShdw>
                </a:effectLst>
              </a:rPr>
              <a:t>6:1-4)</a:t>
            </a:r>
            <a:r>
              <a:rPr altLang="en-ZA" b="1" dirty="0" lang="en-ZA" smtClean="0" sz="7200">
                <a:solidFill>
                  <a:schemeClr val="bg1"/>
                </a:solidFill>
                <a:effectLst>
                  <a:outerShdw algn="tl" blurRad="38100" dir="2700000" dist="38100">
                    <a:srgbClr val="000000">
                      <a:alpha val="43137"/>
                    </a:srgbClr>
                  </a:outerShdw>
                </a:effectLst>
              </a:rPr>
              <a:t/>
            </a:r>
            <a:br>
              <a:rPr altLang="en-ZA" b="1" dirty="0" lang="en-ZA" smtClean="0" sz="7200">
                <a:solidFill>
                  <a:schemeClr val="bg1"/>
                </a:solidFill>
                <a:effectLst>
                  <a:outerShdw algn="tl" blurRad="38100" dir="2700000" dist="38100">
                    <a:srgbClr val="000000">
                      <a:alpha val="43137"/>
                    </a:srgbClr>
                  </a:outerShdw>
                </a:effectLst>
              </a:rPr>
            </a:br>
            <a:r>
              <a:rPr altLang="en-ZA" b="1" dirty="0" lang="en-ZA" smtClean="0" sz="6000"/>
              <a:t/>
            </a:r>
            <a:br>
              <a:rPr altLang="en-ZA" b="1" dirty="0" lang="en-ZA" smtClean="0" sz="6000"/>
            </a:br>
            <a:endParaRPr altLang="en-ZA" b="1" dirty="0" lang="en-ZA" sz="5400"/>
          </a:p>
        </p:txBody>
      </p:sp>
    </p:spTree>
  </p:cSld>
  <p:clrMapOvr>
    <a:masterClrMapping/>
  </p:clrMapOvr>
  <p:timing>
    <p:tnLst>
      <p:par>
        <p:cTn dur="indefinite" id="1" nodeType="tmRoot" restart="never"/>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08720"/>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u="sng">
                <a:solidFill>
                  <a:schemeClr val="bg1"/>
                </a:solidFill>
                <a:effectLst>
                  <a:outerShdw algn="tl" blurRad="38100" dir="2700000" dist="38100">
                    <a:srgbClr val="000000">
                      <a:alpha val="43137"/>
                    </a:srgbClr>
                  </a:outerShdw>
                </a:effectLst>
              </a:rPr>
              <a:t>1. Children may be truly converted</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556792"/>
            <a:ext cx="8229600" cy="5085185"/>
          </a:xfrm>
        </p:spPr>
        <p:txBody>
          <a:bodyPr numCol="1">
            <a:noAutofit/>
          </a:bodyPr>
          <a:lstStyle/>
          <a:p>
            <a:r>
              <a:rPr altLang="en-ZA" b="1" dirty="0" lang="en-ZA" smtClean="0" sz="2800">
                <a:solidFill>
                  <a:schemeClr val="bg1"/>
                </a:solidFill>
                <a:effectLst>
                  <a:outerShdw algn="tl" blurRad="38100" dir="2700000" dist="38100">
                    <a:srgbClr val="000000">
                      <a:alpha val="43137"/>
                    </a:srgbClr>
                  </a:outerShdw>
                </a:effectLst>
              </a:rPr>
              <a:t>Ephesians 6:1 is addressing converted children (Eph 1:1 / 5:18 / “in the Lord”)</a:t>
            </a:r>
          </a:p>
          <a:p>
            <a:r>
              <a:rPr altLang="en-ZA" b="1" dirty="0" lang="en-ZA" smtClean="0" sz="2800">
                <a:solidFill>
                  <a:schemeClr val="bg1"/>
                </a:solidFill>
                <a:effectLst>
                  <a:outerShdw algn="tl" blurRad="38100" dir="2700000" dist="38100">
                    <a:srgbClr val="000000">
                      <a:alpha val="43137"/>
                    </a:srgbClr>
                  </a:outerShdw>
                </a:effectLst>
              </a:rPr>
              <a:t>Children are saved in the same manner as </a:t>
            </a:r>
            <a:r>
              <a:rPr altLang="en-ZA" b="1" dirty="0" lang="en-ZA" smtClean="0" sz="2800">
                <a:solidFill>
                  <a:schemeClr val="bg1"/>
                </a:solidFill>
                <a:effectLst>
                  <a:outerShdw algn="tl" blurRad="38100" dir="2700000" dist="38100">
                    <a:srgbClr val="000000">
                      <a:alpha val="43137"/>
                    </a:srgbClr>
                  </a:outerShdw>
                </a:effectLst>
              </a:rPr>
              <a:t>adults – </a:t>
            </a:r>
            <a:r>
              <a:rPr altLang="en-ZA" b="1" dirty="0" lang="en-ZA" smtClean="0" sz="2800">
                <a:solidFill>
                  <a:schemeClr val="bg1"/>
                </a:solidFill>
                <a:effectLst>
                  <a:outerShdw algn="tl" blurRad="38100" dir="2700000" dist="38100">
                    <a:srgbClr val="000000">
                      <a:alpha val="43137"/>
                    </a:srgbClr>
                  </a:outerShdw>
                </a:effectLst>
              </a:rPr>
              <a:t>by grace through faith. Therefore, we should not look to them to prove their salvation through a demonstration of great theological prowess. </a:t>
            </a:r>
          </a:p>
          <a:p>
            <a:pPr lvl="1"/>
            <a:r>
              <a:rPr altLang="en-ZA" b="1" dirty="0" lang="en-ZA" smtClean="0">
                <a:solidFill>
                  <a:schemeClr val="bg1"/>
                </a:solidFill>
                <a:effectLst>
                  <a:outerShdw algn="tl" blurRad="38100" dir="2700000" dist="38100">
                    <a:srgbClr val="000000">
                      <a:alpha val="43137"/>
                    </a:srgbClr>
                  </a:outerShdw>
                </a:effectLst>
              </a:rPr>
              <a:t>Salvation is an act of God.</a:t>
            </a:r>
          </a:p>
          <a:p>
            <a:pPr lvl="1"/>
            <a:r>
              <a:rPr altLang="en-ZA" b="1" dirty="0" lang="en-ZA" smtClean="0">
                <a:solidFill>
                  <a:schemeClr val="bg1"/>
                </a:solidFill>
                <a:effectLst>
                  <a:outerShdw algn="tl" blurRad="38100" dir="2700000" dist="38100">
                    <a:srgbClr val="000000">
                      <a:alpha val="43137"/>
                    </a:srgbClr>
                  </a:outerShdw>
                </a:effectLst>
              </a:rPr>
              <a:t>The Spirit uses the Gospel. </a:t>
            </a:r>
          </a:p>
          <a:p>
            <a:pPr lvl="1"/>
            <a:r>
              <a:rPr altLang="en-ZA" b="1" dirty="0" lang="en-ZA" smtClean="0">
                <a:solidFill>
                  <a:schemeClr val="bg1"/>
                </a:solidFill>
                <a:effectLst>
                  <a:outerShdw algn="tl" blurRad="38100" dir="2700000" dist="38100">
                    <a:srgbClr val="000000">
                      <a:alpha val="43137"/>
                    </a:srgbClr>
                  </a:outerShdw>
                </a:effectLst>
              </a:rPr>
              <a:t>The Gospel is understandable by children.</a:t>
            </a:r>
          </a:p>
          <a:p>
            <a:pPr lvl="1"/>
            <a:r>
              <a:rPr altLang="en-ZA" b="1" dirty="0" lang="en-ZA" smtClean="0">
                <a:solidFill>
                  <a:schemeClr val="bg1"/>
                </a:solidFill>
                <a:effectLst>
                  <a:outerShdw algn="tl" blurRad="38100" dir="2700000" dist="38100">
                    <a:srgbClr val="000000">
                      <a:alpha val="43137"/>
                    </a:srgbClr>
                  </a:outerShdw>
                </a:effectLst>
              </a:rPr>
              <a:t>Therefore, children may be truly converted. </a:t>
            </a: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136815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u="sng">
                <a:solidFill>
                  <a:schemeClr val="bg1"/>
                </a:solidFill>
                <a:effectLst>
                  <a:outerShdw algn="tl" blurRad="38100" dir="2700000" dist="38100">
                    <a:srgbClr val="000000">
                      <a:alpha val="43137"/>
                    </a:srgbClr>
                  </a:outerShdw>
                </a:effectLst>
              </a:rPr>
              <a:t>2</a:t>
            </a:r>
            <a:r>
              <a:rPr altLang="en-ZA" b="1" dirty="0" lang="en-ZA" smtClean="0" sz="3600" u="sng">
                <a:solidFill>
                  <a:schemeClr val="bg1"/>
                </a:solidFill>
                <a:effectLst>
                  <a:outerShdw algn="tl" blurRad="38100" dir="2700000" dist="38100">
                    <a:srgbClr val="000000">
                      <a:alpha val="43137"/>
                    </a:srgbClr>
                  </a:outerShdw>
                </a:effectLst>
              </a:rPr>
              <a:t>. Children may be given fals</a:t>
            </a:r>
            <a:r>
              <a:rPr altLang="en-ZA" b="1" dirty="0" lang="en-ZA" smtClean="0" sz="3600" u="sng">
                <a:solidFill>
                  <a:schemeClr val="bg1"/>
                </a:solidFill>
                <a:effectLst>
                  <a:outerShdw algn="tl" blurRad="38100" dir="2700000" dist="38100">
                    <a:srgbClr val="000000">
                      <a:alpha val="43137"/>
                    </a:srgbClr>
                  </a:outerShdw>
                </a:effectLst>
              </a:rPr>
              <a:t>e assurance</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484784"/>
            <a:ext cx="8229600" cy="5157193"/>
          </a:xfrm>
        </p:spPr>
        <p:txBody>
          <a:bodyPr numCol="1">
            <a:noAutofit/>
          </a:bodyPr>
          <a:lstStyle/>
          <a:p>
            <a:r>
              <a:rPr altLang="en-ZA" b="1" dirty="0" lang="en-ZA" smtClean="0" sz="2800">
                <a:solidFill>
                  <a:schemeClr val="bg1"/>
                </a:solidFill>
                <a:effectLst>
                  <a:outerShdw algn="tl" blurRad="38100" dir="2700000" dist="38100">
                    <a:srgbClr val="000000">
                      <a:alpha val="43137"/>
                    </a:srgbClr>
                  </a:outerShdw>
                </a:effectLst>
              </a:rPr>
              <a:t>Today, many children are “</a:t>
            </a:r>
            <a:r>
              <a:rPr altLang="en-ZA" b="1" dirty="0" err="1" lang="en-ZA" smtClean="0" sz="2800">
                <a:solidFill>
                  <a:schemeClr val="bg1"/>
                </a:solidFill>
                <a:effectLst>
                  <a:outerShdw algn="tl" blurRad="38100" dir="2700000" dist="38100">
                    <a:srgbClr val="000000">
                      <a:alpha val="43137"/>
                    </a:srgbClr>
                  </a:outerShdw>
                </a:effectLst>
              </a:rPr>
              <a:t>decisionalized</a:t>
            </a:r>
            <a:r>
              <a:rPr altLang="en-ZA" b="1" dirty="0" lang="en-ZA" smtClean="0" sz="2800">
                <a:solidFill>
                  <a:schemeClr val="bg1"/>
                </a:solidFill>
                <a:effectLst>
                  <a:outerShdw algn="tl" blurRad="38100" dir="2700000" dist="38100">
                    <a:srgbClr val="000000">
                      <a:alpha val="43137"/>
                    </a:srgbClr>
                  </a:outerShdw>
                </a:effectLst>
              </a:rPr>
              <a:t>”, not converted. </a:t>
            </a:r>
          </a:p>
          <a:p>
            <a:r>
              <a:rPr altLang="en-ZA" b="1" dirty="0" lang="en-ZA" smtClean="0" sz="2800">
                <a:solidFill>
                  <a:schemeClr val="bg1"/>
                </a:solidFill>
                <a:effectLst>
                  <a:outerShdw algn="tl" blurRad="38100" dir="2700000" dist="38100">
                    <a:srgbClr val="000000">
                      <a:alpha val="43137"/>
                    </a:srgbClr>
                  </a:outerShdw>
                </a:effectLst>
              </a:rPr>
              <a:t>Children have sometimes been manipulated (even with good intentions) into “making a decision”. </a:t>
            </a:r>
          </a:p>
          <a:p>
            <a:r>
              <a:rPr altLang="en-ZA" b="1" dirty="0" lang="en-ZA" smtClean="0" sz="2800">
                <a:solidFill>
                  <a:schemeClr val="bg1"/>
                </a:solidFill>
                <a:effectLst>
                  <a:outerShdw algn="tl" blurRad="38100" dir="2700000" dist="38100">
                    <a:srgbClr val="000000">
                      <a:alpha val="43137"/>
                    </a:srgbClr>
                  </a:outerShdw>
                </a:effectLst>
              </a:rPr>
              <a:t>Be discerning if a child wants to become a Christian:</a:t>
            </a:r>
          </a:p>
          <a:p>
            <a:pPr lvl="1"/>
            <a:r>
              <a:rPr altLang="en-ZA" b="1" dirty="0" lang="en-ZA" smtClean="0">
                <a:solidFill>
                  <a:schemeClr val="bg1"/>
                </a:solidFill>
                <a:effectLst>
                  <a:outerShdw algn="tl" blurRad="38100" dir="2700000" dist="38100">
                    <a:srgbClr val="000000">
                      <a:alpha val="43137"/>
                    </a:srgbClr>
                  </a:outerShdw>
                </a:effectLst>
              </a:rPr>
              <a:t>Don’t ask “Yes” / “No” questions; ask them to explain. </a:t>
            </a:r>
          </a:p>
          <a:p>
            <a:pPr lvl="1"/>
            <a:r>
              <a:rPr altLang="en-ZA" b="1" dirty="0" lang="en-ZA" smtClean="0">
                <a:solidFill>
                  <a:schemeClr val="bg1"/>
                </a:solidFill>
                <a:effectLst>
                  <a:outerShdw algn="tl" blurRad="38100" dir="2700000" dist="38100">
                    <a:srgbClr val="000000">
                      <a:alpha val="43137"/>
                    </a:srgbClr>
                  </a:outerShdw>
                </a:effectLst>
              </a:rPr>
              <a:t>Don’t be satisfied with “parroted” answers. </a:t>
            </a:r>
          </a:p>
          <a:p>
            <a:pPr lvl="1"/>
            <a:r>
              <a:rPr altLang="en-ZA" b="1" dirty="0" lang="en-ZA" smtClean="0">
                <a:solidFill>
                  <a:schemeClr val="bg1"/>
                </a:solidFill>
                <a:effectLst>
                  <a:outerShdw algn="tl" blurRad="38100" dir="2700000" dist="38100">
                    <a:srgbClr val="000000">
                      <a:alpha val="43137"/>
                    </a:srgbClr>
                  </a:outerShdw>
                </a:effectLst>
              </a:rPr>
              <a:t>Discern motives: </a:t>
            </a:r>
            <a:r>
              <a:rPr altLang="en-ZA" b="1" dirty="0" lang="en-ZA" smtClean="0">
                <a:solidFill>
                  <a:schemeClr val="bg1"/>
                </a:solidFill>
                <a:effectLst>
                  <a:outerShdw algn="tl" blurRad="38100" dir="2700000" dist="38100">
                    <a:srgbClr val="000000">
                      <a:alpha val="43137"/>
                    </a:srgbClr>
                  </a:outerShdw>
                </a:effectLst>
              </a:rPr>
              <a:t>d</a:t>
            </a:r>
            <a:r>
              <a:rPr altLang="en-ZA" b="1" dirty="0" lang="en-ZA" smtClean="0">
                <a:solidFill>
                  <a:schemeClr val="bg1"/>
                </a:solidFill>
                <a:effectLst>
                  <a:outerShdw algn="tl" blurRad="38100" dir="2700000" dist="38100">
                    <a:srgbClr val="000000">
                      <a:alpha val="43137"/>
                    </a:srgbClr>
                  </a:outerShdw>
                </a:effectLst>
              </a:rPr>
              <a:t>oes this request arise from conviction, or a desire to ‘fit in’ or ‘please mommy’?</a:t>
            </a:r>
          </a:p>
          <a:p>
            <a:pPr lvl="1"/>
            <a:endParaRPr altLang="en-ZA" b="1" dirty="0" lang="en-ZA" smtClean="0" sz="2400">
              <a:solidFill>
                <a:schemeClr val="bg1"/>
              </a:solidFill>
              <a:effectLst>
                <a:outerShdw algn="tl" blurRad="38100" dir="2700000" dist="38100">
                  <a:srgbClr val="000000">
                    <a:alpha val="43137"/>
                  </a:srgbClr>
                </a:outerShdw>
              </a:effectLst>
            </a:endParaRPr>
          </a:p>
          <a:p>
            <a:pPr lvl="1"/>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296144"/>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u="sng">
                <a:solidFill>
                  <a:schemeClr val="bg1"/>
                </a:solidFill>
                <a:effectLst>
                  <a:outerShdw algn="tl" blurRad="38100" dir="2700000" dist="38100">
                    <a:srgbClr val="000000">
                      <a:alpha val="43137"/>
                    </a:srgbClr>
                  </a:outerShdw>
                </a:effectLst>
              </a:rPr>
              <a:t>2</a:t>
            </a:r>
            <a:r>
              <a:rPr altLang="en-ZA" b="1" dirty="0" lang="en-ZA" smtClean="0" sz="3600" u="sng">
                <a:solidFill>
                  <a:schemeClr val="bg1"/>
                </a:solidFill>
                <a:effectLst>
                  <a:outerShdw algn="tl" blurRad="38100" dir="2700000" dist="38100">
                    <a:srgbClr val="000000">
                      <a:alpha val="43137"/>
                    </a:srgbClr>
                  </a:outerShdw>
                </a:effectLst>
              </a:rPr>
              <a:t>. Children may be given fals</a:t>
            </a:r>
            <a:r>
              <a:rPr altLang="en-ZA" b="1" dirty="0" lang="en-ZA" smtClean="0" sz="3600" u="sng">
                <a:solidFill>
                  <a:schemeClr val="bg1"/>
                </a:solidFill>
                <a:effectLst>
                  <a:outerShdw algn="tl" blurRad="38100" dir="2700000" dist="38100">
                    <a:srgbClr val="000000">
                      <a:alpha val="43137"/>
                    </a:srgbClr>
                  </a:outerShdw>
                </a:effectLst>
              </a:rPr>
              <a:t>e assurance</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980728"/>
            <a:ext cx="8229600" cy="5661249"/>
          </a:xfrm>
        </p:spPr>
        <p:txBody>
          <a:bodyPr numCol="1">
            <a:noAutofit/>
          </a:bodyPr>
          <a:lstStyle/>
          <a:p>
            <a:r>
              <a:rPr altLang="en-ZA" b="1" dirty="0" lang="en-ZA" smtClean="0" sz="2800">
                <a:solidFill>
                  <a:schemeClr val="bg1"/>
                </a:solidFill>
                <a:effectLst>
                  <a:outerShdw algn="tl" blurRad="38100" dir="2700000" dist="38100">
                    <a:srgbClr val="000000">
                      <a:alpha val="43137"/>
                    </a:srgbClr>
                  </a:outerShdw>
                </a:effectLst>
              </a:rPr>
              <a:t>“It is better brothers and sisters that we live for a time with the uncomfortable tension of not being sure – to live with the lack of closure – rather than deluding ourselves and what’s worse, our children, into a false assurance of thinking they’re saved because of a quick decision that was made.</a:t>
            </a:r>
          </a:p>
          <a:p>
            <a:r>
              <a:rPr altLang="en-ZA" b="1" dirty="0" lang="en-ZA" smtClean="0" sz="2800">
                <a:solidFill>
                  <a:schemeClr val="bg1"/>
                </a:solidFill>
                <a:effectLst>
                  <a:outerShdw algn="tl" blurRad="38100" dir="2700000" dist="38100">
                    <a:srgbClr val="000000">
                      <a:alpha val="43137"/>
                    </a:srgbClr>
                  </a:outerShdw>
                </a:effectLst>
              </a:rPr>
              <a:t>If God has saved them, then to be sure, in time it will manifest itself in an undeniable way. And at that point they won’t need your assurance because they’ll have God’s assurance. </a:t>
            </a:r>
          </a:p>
          <a:p>
            <a:r>
              <a:rPr altLang="en-ZA" b="1" dirty="0" lang="en-ZA" smtClean="0" sz="2800">
                <a:solidFill>
                  <a:schemeClr val="bg1"/>
                </a:solidFill>
                <a:effectLst>
                  <a:outerShdw algn="tl" blurRad="38100" dir="2700000" dist="38100">
                    <a:srgbClr val="000000">
                      <a:alpha val="43137"/>
                    </a:srgbClr>
                  </a:outerShdw>
                </a:effectLst>
              </a:rPr>
              <a:t>And if God has not saved them, though some kind of profession may have been made, that too in time will become evident.” (</a:t>
            </a:r>
            <a:r>
              <a:rPr altLang="en-ZA" b="1" dirty="0" err="1" lang="en-ZA" smtClean="0" sz="2800">
                <a:solidFill>
                  <a:schemeClr val="bg1"/>
                </a:solidFill>
                <a:effectLst>
                  <a:outerShdw algn="tl" blurRad="38100" dir="2700000" dist="38100">
                    <a:srgbClr val="000000">
                      <a:alpha val="43137"/>
                    </a:srgbClr>
                  </a:outerShdw>
                </a:effectLst>
              </a:rPr>
              <a:t>Azurdia</a:t>
            </a:r>
            <a:r>
              <a:rPr altLang="en-ZA" b="1" dirty="0" lang="en-ZA" smtClean="0" sz="2800">
                <a:solidFill>
                  <a:schemeClr val="bg1"/>
                </a:solidFill>
                <a:effectLst>
                  <a:outerShdw algn="tl" blurRad="38100" dir="2700000" dist="38100">
                    <a:srgbClr val="000000">
                      <a:alpha val="43137"/>
                    </a:srgbClr>
                  </a:outerShdw>
                </a:effectLst>
              </a:rPr>
              <a:t>)</a:t>
            </a:r>
            <a:endParaRPr altLang="en-ZA" b="1" dirty="0" lang="en-ZA" smtClean="0" sz="2400">
              <a:solidFill>
                <a:schemeClr val="bg1"/>
              </a:solidFill>
              <a:effectLst>
                <a:outerShdw algn="tl" blurRad="38100" dir="2700000" dist="38100">
                  <a:srgbClr val="000000">
                    <a:alpha val="43137"/>
                  </a:srgbClr>
                </a:outerShdw>
              </a:effectLst>
            </a:endParaRPr>
          </a:p>
          <a:p>
            <a:pPr lvl="1"/>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296144"/>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u="sng">
                <a:solidFill>
                  <a:schemeClr val="bg1"/>
                </a:solidFill>
                <a:effectLst>
                  <a:outerShdw algn="tl" blurRad="38100" dir="2700000" dist="38100">
                    <a:srgbClr val="000000">
                      <a:alpha val="43137"/>
                    </a:srgbClr>
                  </a:outerShdw>
                </a:effectLst>
              </a:rPr>
              <a:t>2</a:t>
            </a:r>
            <a:r>
              <a:rPr altLang="en-ZA" b="1" dirty="0" lang="en-ZA" smtClean="0" sz="3600" u="sng">
                <a:solidFill>
                  <a:schemeClr val="bg1"/>
                </a:solidFill>
                <a:effectLst>
                  <a:outerShdw algn="tl" blurRad="38100" dir="2700000" dist="38100">
                    <a:srgbClr val="000000">
                      <a:alpha val="43137"/>
                    </a:srgbClr>
                  </a:outerShdw>
                </a:effectLst>
              </a:rPr>
              <a:t>. Children may be given fals</a:t>
            </a:r>
            <a:r>
              <a:rPr altLang="en-ZA" b="1" dirty="0" lang="en-ZA" smtClean="0" sz="3600" u="sng">
                <a:solidFill>
                  <a:schemeClr val="bg1"/>
                </a:solidFill>
                <a:effectLst>
                  <a:outerShdw algn="tl" blurRad="38100" dir="2700000" dist="38100">
                    <a:srgbClr val="000000">
                      <a:alpha val="43137"/>
                    </a:srgbClr>
                  </a:outerShdw>
                </a:effectLst>
              </a:rPr>
              <a:t>e assurance</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980728"/>
            <a:ext cx="8229600" cy="5661249"/>
          </a:xfrm>
        </p:spPr>
        <p:txBody>
          <a:bodyPr numCol="1">
            <a:noAutofit/>
          </a:bodyPr>
          <a:lstStyle/>
          <a:p>
            <a:r>
              <a:rPr altLang="en-ZA" b="1" dirty="0" lang="en-ZA" smtClean="0" sz="2400">
                <a:solidFill>
                  <a:schemeClr val="bg1"/>
                </a:solidFill>
                <a:effectLst>
                  <a:outerShdw algn="tl" blurRad="38100" dir="2700000" dist="38100">
                    <a:srgbClr val="000000">
                      <a:alpha val="43137"/>
                    </a:srgbClr>
                  </a:outerShdw>
                </a:effectLst>
              </a:rPr>
              <a:t>A Word about Backsliding:</a:t>
            </a:r>
          </a:p>
          <a:p>
            <a:pPr lvl="1"/>
            <a:r>
              <a:rPr altLang="en-ZA" b="1" dirty="0" lang="en-ZA" smtClean="0" sz="2400">
                <a:solidFill>
                  <a:schemeClr val="bg1"/>
                </a:solidFill>
                <a:effectLst>
                  <a:outerShdw algn="tl" blurRad="38100" dir="2700000" dist="38100">
                    <a:srgbClr val="000000">
                      <a:alpha val="43137"/>
                    </a:srgbClr>
                  </a:outerShdw>
                </a:effectLst>
              </a:rPr>
              <a:t>Be careful not to use the word “backsliding” to retain hope. The word is meant to create fear.</a:t>
            </a:r>
          </a:p>
          <a:p>
            <a:pPr lvl="1"/>
            <a:r>
              <a:rPr altLang="en-ZA" b="1" dirty="0" lang="en-ZA" smtClean="0" sz="2400">
                <a:solidFill>
                  <a:schemeClr val="bg1"/>
                </a:solidFill>
                <a:effectLst>
                  <a:outerShdw algn="tl" blurRad="38100" dir="2700000" dist="38100">
                    <a:srgbClr val="000000">
                      <a:alpha val="43137"/>
                    </a:srgbClr>
                  </a:outerShdw>
                </a:effectLst>
              </a:rPr>
              <a:t>Most translations use “Faithless” , “Rebellious”, “Apostate”, “Unfaithful”…rather than the word “backsliding”.</a:t>
            </a:r>
          </a:p>
          <a:p>
            <a:pPr lvl="1"/>
            <a:r>
              <a:rPr altLang="en-ZA" b="1" dirty="0" lang="en-ZA" smtClean="0" sz="2400">
                <a:solidFill>
                  <a:schemeClr val="bg1"/>
                </a:solidFill>
                <a:effectLst>
                  <a:outerShdw algn="tl" blurRad="38100" dir="2700000" dist="38100">
                    <a:srgbClr val="000000">
                      <a:alpha val="43137"/>
                    </a:srgbClr>
                  </a:outerShdw>
                </a:effectLst>
              </a:rPr>
              <a:t>It is almost exclusively used in the context of a person (nation) steadily proving themselves to be an unbeliever. </a:t>
            </a:r>
          </a:p>
          <a:p>
            <a:pPr lvl="1"/>
            <a:r>
              <a:rPr altLang="en-ZA" b="1" dirty="0" lang="en-ZA" smtClean="0" sz="2400">
                <a:solidFill>
                  <a:schemeClr val="bg1"/>
                </a:solidFill>
                <a:effectLst>
                  <a:outerShdw algn="tl" blurRad="38100" dir="2700000" dist="38100">
                    <a:srgbClr val="000000">
                      <a:alpha val="43137"/>
                    </a:srgbClr>
                  </a:outerShdw>
                </a:effectLst>
              </a:rPr>
              <a:t>E.G. Jeremiah 15:6-7</a:t>
            </a:r>
          </a:p>
          <a:p>
            <a:r>
              <a:rPr altLang="en-ZA" b="1" dirty="0" lang="en-ZA" smtClean="0" sz="2400">
                <a:solidFill>
                  <a:schemeClr val="bg1"/>
                </a:solidFill>
                <a:effectLst>
                  <a:outerShdw algn="tl" blurRad="38100" dir="2700000" dist="38100">
                    <a:srgbClr val="000000">
                      <a:alpha val="43137"/>
                    </a:srgbClr>
                  </a:outerShdw>
                </a:effectLst>
              </a:rPr>
              <a:t>The vast majority of people whom Christians today call ‘backslidden’ are called that because, when they were a child, someone rushed to tell them they were a Christian just because they said a prayer or ‘made a decision’. </a:t>
            </a:r>
          </a:p>
          <a:p>
            <a:r>
              <a:rPr altLang="en-ZA" b="1" dirty="0" lang="en-ZA" smtClean="0" sz="2400">
                <a:solidFill>
                  <a:schemeClr val="bg1"/>
                </a:solidFill>
                <a:effectLst>
                  <a:outerShdw algn="tl" blurRad="38100" dir="2700000" dist="38100">
                    <a:srgbClr val="000000">
                      <a:alpha val="43137"/>
                    </a:srgbClr>
                  </a:outerShdw>
                </a:effectLst>
              </a:rPr>
              <a:t>The fruit of true faith is perseverance. </a:t>
            </a:r>
          </a:p>
          <a:p>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par>
                    <p:cTn fill="hold" id="27">
                      <p:stCondLst>
                        <p:cond delay="indefinite"/>
                      </p:stCondLst>
                      <p:childTnLst>
                        <p:par>
                          <p:cTn fill="hold" id="28">
                            <p:stCondLst>
                              <p:cond delay="0"/>
                            </p:stCondLst>
                            <p:childTnLst>
                              <p:par>
                                <p:cTn fill="hold" id="29" nodeType="clickEffect" presetClass="entr" presetID="1" presetSubtype="0">
                                  <p:stCondLst>
                                    <p:cond delay="0"/>
                                  </p:stCondLst>
                                  <p:childTnLst>
                                    <p:set>
                                      <p:cBhvr>
                                        <p:cTn dur="1" fill="hold" id="30">
                                          <p:stCondLst>
                                            <p:cond delay="0"/>
                                          </p:stCondLst>
                                        </p:cTn>
                                        <p:tgtEl>
                                          <p:spTgt spid="3">
                                            <p:txEl>
                                              <p:pRg end="6" st="6"/>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80728"/>
            <a:ext cx="8229600" cy="936104"/>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u="sng">
                <a:solidFill>
                  <a:schemeClr val="bg1"/>
                </a:solidFill>
                <a:effectLst>
                  <a:outerShdw algn="tl" blurRad="38100" dir="2700000" dist="38100">
                    <a:srgbClr val="000000">
                      <a:alpha val="43137"/>
                    </a:srgbClr>
                  </a:outerShdw>
                </a:effectLst>
              </a:rPr>
              <a:t>3</a:t>
            </a:r>
            <a:r>
              <a:rPr altLang="en-ZA" b="1" dirty="0" lang="en-ZA" smtClean="0" sz="3600" u="sng">
                <a:solidFill>
                  <a:schemeClr val="bg1"/>
                </a:solidFill>
                <a:effectLst>
                  <a:outerShdw algn="tl" blurRad="38100" dir="2700000" dist="38100">
                    <a:srgbClr val="000000">
                      <a:alpha val="43137"/>
                    </a:srgbClr>
                  </a:outerShdw>
                </a:effectLst>
              </a:rPr>
              <a:t>. Children are shown to be in the life of the church</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484784"/>
            <a:ext cx="8229600" cy="5157193"/>
          </a:xfrm>
        </p:spPr>
        <p:txBody>
          <a:bodyPr numCol="1">
            <a:noAutofit/>
          </a:bodyPr>
          <a:lstStyle/>
          <a:p>
            <a:r>
              <a:rPr altLang="en-ZA" b="1" dirty="0" lang="en-ZA" smtClean="0" sz="2400">
                <a:solidFill>
                  <a:schemeClr val="bg1"/>
                </a:solidFill>
                <a:effectLst>
                  <a:outerShdw algn="tl" blurRad="38100" dir="2700000" dist="38100">
                    <a:srgbClr val="000000">
                      <a:alpha val="43137"/>
                    </a:srgbClr>
                  </a:outerShdw>
                </a:effectLst>
              </a:rPr>
              <a:t>Ephesians 6:1 is directly addressing children (in the vocative) – the apostle expected them to be present when the letter was read. </a:t>
            </a:r>
          </a:p>
          <a:p>
            <a:pPr lvl="1"/>
            <a:r>
              <a:rPr altLang="en-ZA" b="1" dirty="0" lang="en-ZA" smtClean="0" sz="2400">
                <a:solidFill>
                  <a:schemeClr val="bg1"/>
                </a:solidFill>
                <a:effectLst>
                  <a:outerShdw algn="tl" blurRad="38100" dir="2700000" dist="38100">
                    <a:srgbClr val="000000">
                      <a:alpha val="43137"/>
                    </a:srgbClr>
                  </a:outerShdw>
                </a:effectLst>
              </a:rPr>
              <a:t>Joshua 8:34-35</a:t>
            </a:r>
          </a:p>
          <a:p>
            <a:pPr lvl="1"/>
            <a:r>
              <a:rPr altLang="en-ZA" b="1" dirty="0" lang="en-ZA" smtClean="0" sz="2400">
                <a:solidFill>
                  <a:schemeClr val="bg1"/>
                </a:solidFill>
                <a:effectLst>
                  <a:outerShdw algn="tl" blurRad="38100" dir="2700000" dist="38100">
                    <a:srgbClr val="000000">
                      <a:alpha val="43137"/>
                    </a:srgbClr>
                  </a:outerShdw>
                </a:effectLst>
              </a:rPr>
              <a:t>2 Chronicles 20:13</a:t>
            </a:r>
          </a:p>
          <a:p>
            <a:pPr lvl="1"/>
            <a:r>
              <a:rPr altLang="en-ZA" b="1" dirty="0" lang="en-ZA" smtClean="0" sz="2400">
                <a:solidFill>
                  <a:schemeClr val="bg1"/>
                </a:solidFill>
                <a:effectLst>
                  <a:outerShdw algn="tl" blurRad="38100" dir="2700000" dist="38100">
                    <a:srgbClr val="000000">
                      <a:alpha val="43137"/>
                    </a:srgbClr>
                  </a:outerShdw>
                </a:effectLst>
              </a:rPr>
              <a:t>Nehemiah 8:1-3</a:t>
            </a:r>
          </a:p>
          <a:p>
            <a:r>
              <a:rPr altLang="en-ZA" b="1" dirty="0" lang="en-ZA" smtClean="0" sz="2400">
                <a:solidFill>
                  <a:schemeClr val="bg1"/>
                </a:solidFill>
                <a:effectLst>
                  <a:outerShdw algn="tl" blurRad="38100" dir="2700000" dist="38100">
                    <a:srgbClr val="000000">
                      <a:alpha val="43137"/>
                    </a:srgbClr>
                  </a:outerShdw>
                </a:effectLst>
              </a:rPr>
              <a:t>This is not suggesting the dedicated children’s ministries are inappropriate – thank God for Sunday Schools! </a:t>
            </a:r>
          </a:p>
          <a:p>
            <a:r>
              <a:rPr altLang="en-ZA" b="1" dirty="0" lang="en-ZA" smtClean="0" sz="2400">
                <a:solidFill>
                  <a:schemeClr val="bg1"/>
                </a:solidFill>
                <a:effectLst>
                  <a:outerShdw algn="tl" blurRad="38100" dir="2700000" dist="38100">
                    <a:srgbClr val="000000">
                      <a:alpha val="43137"/>
                    </a:srgbClr>
                  </a:outerShdw>
                </a:effectLst>
              </a:rPr>
              <a:t>But </a:t>
            </a:r>
            <a:r>
              <a:rPr altLang="en-ZA" b="1" dirty="0" lang="en-ZA" smtClean="0" sz="2400">
                <a:solidFill>
                  <a:schemeClr val="bg1"/>
                </a:solidFill>
                <a:effectLst>
                  <a:outerShdw algn="tl" blurRad="38100" dir="2700000" dist="38100">
                    <a:srgbClr val="000000">
                      <a:alpha val="43137"/>
                    </a:srgbClr>
                  </a:outerShdw>
                </a:effectLst>
              </a:rPr>
              <a:t>these passages do contend with the notion that children can’t learn to sit in a 90minutes service, and benefit from it. </a:t>
            </a:r>
          </a:p>
          <a:p>
            <a:r>
              <a:rPr altLang="en-ZA" b="1" dirty="0" lang="en-ZA" smtClean="0" sz="2400">
                <a:solidFill>
                  <a:schemeClr val="bg1"/>
                </a:solidFill>
                <a:effectLst>
                  <a:outerShdw algn="tl" blurRad="38100" dir="2700000" dist="38100">
                    <a:srgbClr val="000000">
                      <a:alpha val="43137"/>
                    </a:srgbClr>
                  </a:outerShdw>
                </a:effectLst>
              </a:rPr>
              <a:t>And they do contend with parents who use their children as an excuse for not being involved in the life of the church.</a:t>
            </a:r>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par>
                    <p:cTn fill="hold" id="27">
                      <p:stCondLst>
                        <p:cond delay="indefinite"/>
                      </p:stCondLst>
                      <p:childTnLst>
                        <p:par>
                          <p:cTn fill="hold" id="28">
                            <p:stCondLst>
                              <p:cond delay="0"/>
                            </p:stCondLst>
                            <p:childTnLst>
                              <p:par>
                                <p:cTn fill="hold" id="29" nodeType="clickEffect" presetClass="entr" presetID="1" presetSubtype="0">
                                  <p:stCondLst>
                                    <p:cond delay="0"/>
                                  </p:stCondLst>
                                  <p:childTnLst>
                                    <p:set>
                                      <p:cBhvr>
                                        <p:cTn dur="1" fill="hold" id="30">
                                          <p:stCondLst>
                                            <p:cond delay="0"/>
                                          </p:stCondLst>
                                        </p:cTn>
                                        <p:tgtEl>
                                          <p:spTgt spid="3">
                                            <p:txEl>
                                              <p:pRg end="6" st="6"/>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80728"/>
            <a:ext cx="8229600" cy="936104"/>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u="sng">
                <a:solidFill>
                  <a:schemeClr val="bg1"/>
                </a:solidFill>
                <a:effectLst>
                  <a:outerShdw algn="tl" blurRad="38100" dir="2700000" dist="38100">
                    <a:srgbClr val="000000">
                      <a:alpha val="43137"/>
                    </a:srgbClr>
                  </a:outerShdw>
                </a:effectLst>
              </a:rPr>
              <a:t>4</a:t>
            </a:r>
            <a:r>
              <a:rPr altLang="en-ZA" b="1" dirty="0" lang="en-ZA" smtClean="0" sz="3600" u="sng">
                <a:solidFill>
                  <a:schemeClr val="bg1"/>
                </a:solidFill>
                <a:effectLst>
                  <a:outerShdw algn="tl" blurRad="38100" dir="2700000" dist="38100">
                    <a:srgbClr val="000000">
                      <a:alpha val="43137"/>
                    </a:srgbClr>
                  </a:outerShdw>
                </a:effectLst>
              </a:rPr>
              <a:t>. Children are shown to be capable of learning &amp; discipline</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484784"/>
            <a:ext cx="8229600" cy="5157193"/>
          </a:xfrm>
        </p:spPr>
        <p:txBody>
          <a:bodyPr numCol="1">
            <a:noAutofit/>
          </a:bodyPr>
          <a:lstStyle/>
          <a:p>
            <a:r>
              <a:rPr altLang="en-ZA" b="1" dirty="0" lang="en-ZA" smtClean="0" sz="2400">
                <a:solidFill>
                  <a:schemeClr val="bg1"/>
                </a:solidFill>
                <a:effectLst>
                  <a:outerShdw algn="tl" blurRad="38100" dir="2700000" dist="38100">
                    <a:srgbClr val="000000">
                      <a:alpha val="43137"/>
                    </a:srgbClr>
                  </a:outerShdw>
                </a:effectLst>
              </a:rPr>
              <a:t>Consider verses 1-3. The Spirit of God appeals:</a:t>
            </a:r>
          </a:p>
          <a:p>
            <a:pPr lvl="1"/>
            <a:r>
              <a:rPr altLang="en-ZA" b="1" dirty="0" lang="en-ZA" smtClean="0" sz="2400">
                <a:solidFill>
                  <a:schemeClr val="bg1"/>
                </a:solidFill>
                <a:effectLst>
                  <a:outerShdw algn="tl" blurRad="38100" dir="2700000" dist="38100">
                    <a:srgbClr val="000000">
                      <a:alpha val="43137"/>
                    </a:srgbClr>
                  </a:outerShdw>
                </a:effectLst>
              </a:rPr>
              <a:t>To the child’s understanding of a covenant keeping God who has revealed Himself in Scripture</a:t>
            </a:r>
          </a:p>
          <a:p>
            <a:pPr lvl="1"/>
            <a:r>
              <a:rPr altLang="en-ZA" b="1" dirty="0" lang="en-ZA" smtClean="0" sz="2400">
                <a:solidFill>
                  <a:schemeClr val="bg1"/>
                </a:solidFill>
                <a:effectLst>
                  <a:outerShdw algn="tl" blurRad="38100" dir="2700000" dist="38100">
                    <a:srgbClr val="000000">
                      <a:alpha val="43137"/>
                    </a:srgbClr>
                  </a:outerShdw>
                </a:effectLst>
              </a:rPr>
              <a:t>To the child’s knowledge of the 10 commandments. </a:t>
            </a:r>
          </a:p>
          <a:p>
            <a:pPr lvl="1"/>
            <a:r>
              <a:rPr altLang="en-ZA" b="1" dirty="0" lang="en-ZA" smtClean="0" sz="2400">
                <a:solidFill>
                  <a:schemeClr val="bg1"/>
                </a:solidFill>
                <a:effectLst>
                  <a:outerShdw algn="tl" blurRad="38100" dir="2700000" dist="38100">
                    <a:srgbClr val="000000">
                      <a:alpha val="43137"/>
                    </a:srgbClr>
                  </a:outerShdw>
                </a:effectLst>
              </a:rPr>
              <a:t>To the child’s familiarity with the Old Testament narrative of Moses, Joshua, the Promised land etc</a:t>
            </a:r>
          </a:p>
          <a:p>
            <a:pPr lvl="1"/>
            <a:r>
              <a:rPr altLang="en-ZA" b="1" dirty="0" lang="en-ZA" smtClean="0" sz="2400">
                <a:solidFill>
                  <a:schemeClr val="bg1"/>
                </a:solidFill>
                <a:effectLst>
                  <a:outerShdw algn="tl" blurRad="38100" dir="2700000" dist="38100">
                    <a:srgbClr val="000000">
                      <a:alpha val="43137"/>
                    </a:srgbClr>
                  </a:outerShdw>
                </a:effectLst>
              </a:rPr>
              <a:t>The child’s understanding of divine punishment and reward. </a:t>
            </a:r>
          </a:p>
          <a:p>
            <a:pPr lvl="1"/>
            <a:r>
              <a:rPr altLang="en-ZA" b="1" dirty="0" lang="en-ZA" smtClean="0" sz="2400">
                <a:solidFill>
                  <a:schemeClr val="bg1"/>
                </a:solidFill>
                <a:effectLst>
                  <a:outerShdw algn="tl" blurRad="38100" dir="2700000" dist="38100">
                    <a:srgbClr val="000000">
                      <a:alpha val="43137"/>
                    </a:srgbClr>
                  </a:outerShdw>
                </a:effectLst>
              </a:rPr>
              <a:t>The child’s sense of obligation to obey; their comprehension of right and wrong. </a:t>
            </a:r>
          </a:p>
          <a:p>
            <a:pPr lvl="1"/>
            <a:r>
              <a:rPr altLang="en-ZA" b="1" dirty="0" lang="en-ZA" smtClean="0" sz="2400">
                <a:solidFill>
                  <a:schemeClr val="bg1"/>
                </a:solidFill>
                <a:effectLst>
                  <a:outerShdw algn="tl" blurRad="38100" dir="2700000" dist="38100">
                    <a:srgbClr val="000000">
                      <a:alpha val="43137"/>
                    </a:srgbClr>
                  </a:outerShdw>
                </a:effectLst>
              </a:rPr>
              <a:t>(These are GENTILE children….)</a:t>
            </a: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par>
                    <p:cTn fill="hold" id="27">
                      <p:stCondLst>
                        <p:cond delay="indefinite"/>
                      </p:stCondLst>
                      <p:childTnLst>
                        <p:par>
                          <p:cTn fill="hold" id="28">
                            <p:stCondLst>
                              <p:cond delay="0"/>
                            </p:stCondLst>
                            <p:childTnLst>
                              <p:par>
                                <p:cTn fill="hold" id="29" nodeType="clickEffect" presetClass="entr" presetID="1" presetSubtype="0">
                                  <p:stCondLst>
                                    <p:cond delay="0"/>
                                  </p:stCondLst>
                                  <p:childTnLst>
                                    <p:set>
                                      <p:cBhvr>
                                        <p:cTn dur="1" fill="hold" id="30">
                                          <p:stCondLst>
                                            <p:cond delay="0"/>
                                          </p:stCondLst>
                                        </p:cTn>
                                        <p:tgtEl>
                                          <p:spTgt spid="3">
                                            <p:txEl>
                                              <p:pRg end="6" st="6"/>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80728"/>
            <a:ext cx="8229600" cy="936104"/>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u="sng">
                <a:solidFill>
                  <a:schemeClr val="bg1"/>
                </a:solidFill>
                <a:effectLst>
                  <a:outerShdw algn="tl" blurRad="38100" dir="2700000" dist="38100">
                    <a:srgbClr val="000000">
                      <a:alpha val="43137"/>
                    </a:srgbClr>
                  </a:outerShdw>
                </a:effectLst>
              </a:rPr>
              <a:t>4</a:t>
            </a:r>
            <a:r>
              <a:rPr altLang="en-ZA" b="1" dirty="0" lang="en-ZA" smtClean="0" sz="3600" u="sng">
                <a:solidFill>
                  <a:schemeClr val="bg1"/>
                </a:solidFill>
                <a:effectLst>
                  <a:outerShdw algn="tl" blurRad="38100" dir="2700000" dist="38100">
                    <a:srgbClr val="000000">
                      <a:alpha val="43137"/>
                    </a:srgbClr>
                  </a:outerShdw>
                </a:effectLst>
              </a:rPr>
              <a:t>. Children are shown to be capable of learning &amp; discipline</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484784"/>
            <a:ext cx="8229600" cy="5157193"/>
          </a:xfrm>
        </p:spPr>
        <p:txBody>
          <a:bodyPr numCol="1">
            <a:noAutofit/>
          </a:bodyPr>
          <a:lstStyle/>
          <a:p>
            <a:r>
              <a:rPr altLang="en-ZA" b="1" dirty="0" lang="en-ZA" smtClean="0" sz="2400">
                <a:solidFill>
                  <a:schemeClr val="bg1"/>
                </a:solidFill>
                <a:effectLst>
                  <a:outerShdw algn="tl" blurRad="38100" dir="2700000" dist="38100">
                    <a:srgbClr val="000000">
                      <a:alpha val="43137"/>
                    </a:srgbClr>
                  </a:outerShdw>
                </a:effectLst>
              </a:rPr>
              <a:t>If in previous generations (most of church history) children were taught and disciplined so as to sit in services and involve themselves in the life of the church…then such a thing for OUR generation is not the impossibility it’s often presented to be. </a:t>
            </a:r>
          </a:p>
          <a:p>
            <a:r>
              <a:rPr altLang="en-ZA" b="1" dirty="0" lang="en-ZA" smtClean="0" sz="2400">
                <a:solidFill>
                  <a:schemeClr val="bg1"/>
                </a:solidFill>
                <a:effectLst>
                  <a:outerShdw algn="tl" blurRad="38100" dir="2700000" dist="38100">
                    <a:srgbClr val="000000">
                      <a:alpha val="43137"/>
                    </a:srgbClr>
                  </a:outerShdw>
                </a:effectLst>
              </a:rPr>
              <a:t>Could it be that we’ve made certain assumptions about our children when in fact what we really need to do is persevere in preparing them?</a:t>
            </a:r>
          </a:p>
          <a:p>
            <a:r>
              <a:rPr altLang="en-ZA" b="1" dirty="0" lang="en-ZA" smtClean="0" sz="2400">
                <a:solidFill>
                  <a:schemeClr val="bg1"/>
                </a:solidFill>
                <a:effectLst>
                  <a:outerShdw algn="tl" blurRad="38100" dir="2700000" dist="38100">
                    <a:srgbClr val="000000">
                      <a:alpha val="43137"/>
                    </a:srgbClr>
                  </a:outerShdw>
                </a:effectLst>
              </a:rPr>
              <a:t>They will learn just by being here….just by being around parents who are actively involved in the life of the church. </a:t>
            </a:r>
          </a:p>
          <a:p>
            <a:r>
              <a:rPr altLang="en-ZA" b="1" dirty="0" lang="en-ZA" smtClean="0" sz="2400">
                <a:solidFill>
                  <a:schemeClr val="bg1"/>
                </a:solidFill>
                <a:effectLst>
                  <a:outerShdw algn="tl" blurRad="38100" dir="2700000" dist="38100">
                    <a:srgbClr val="000000">
                      <a:alpha val="43137"/>
                    </a:srgbClr>
                  </a:outerShdw>
                </a:effectLst>
              </a:rPr>
              <a:t>Let them be wonderfully seen! And graciously heard!</a:t>
            </a: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Company/>
  <Words>711</Words>
  <Paragraphs>81</Paragraphs>
  <Slides>9</Slides>
  <Notes>0</Notes>
  <TotalTime>633</TotalTime>
  <HiddenSlides>0</HiddenSlides>
  <MMClips>0</MMClips>
  <ScaleCrop>false</ScaleCrop>
  <HeadingPairs>
    <vt:vector baseType="variant" size="4">
      <vt:variant>
        <vt:lpstr>Theme</vt:lpstr>
      </vt:variant>
      <vt:variant>
        <vt:i4>1</vt:i4>
      </vt:variant>
      <vt:variant>
        <vt:lpstr>Slide Titles</vt:lpstr>
      </vt:variant>
      <vt:variant>
        <vt:i4>9</vt:i4>
      </vt:variant>
    </vt:vector>
  </HeadingPairs>
  <TitlesOfParts>
    <vt:vector baseType="lpstr" size="10">
      <vt:lpstr>Office Theme</vt:lpstr>
      <vt:lpstr>Slide 1</vt:lpstr>
      <vt:lpstr>“Wonderfully Seen &amp; Graciously Heard” (Ephesians 6:1-4)</vt:lpstr>
      <vt:lpstr>1. Children may be truly converted</vt:lpstr>
      <vt:lpstr>2. Children may be given false assurance</vt:lpstr>
      <vt:lpstr>2. Children may be given false assurance</vt:lpstr>
      <vt:lpstr>2. Children may be given false assurance</vt:lpstr>
      <vt:lpstr>3. Children are shown to be in the life of the church</vt:lpstr>
      <vt:lpstr>4. Children are shown to be capable of learning &amp; discipline</vt:lpstr>
      <vt:lpstr>4. Children are shown to be capable of learning &amp; discipline</vt:lpstr>
    </vt:vector>
  </TitlesOfParts>
  <LinksUpToDate>false</LinksUpToDate>
  <SharedDoc>false</SharedDoc>
  <HyperlinksChanged>false</HyperlinksChanged>
  <Application>Microsoft Office PowerPoint</Application>
  <AppVersion>12.0000</AppVersion>
  <PresentationFormat>On-screen Show (4:3)</PresentationFormat>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2014-05-15T12:05:47Z</dcterms:created>
  <dc:creator>USER</dc:creator>
  <cp:lastModifiedBy>USER</cp:lastModifiedBy>
  <dcterms:modified xsi:type="dcterms:W3CDTF">2014-11-06T12:23:30Z</dcterms:modified>
  <cp:revision>254</cp:revision>
  <dc:title>The God of the Impossible (Luke 1:26-47)</dc:title>
</cp:coreProperties>
</file>