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69" r:id="rId5"/>
    <p:sldId id="270" r:id="rId6"/>
    <p:sldId id="265" r:id="rId7"/>
    <p:sldId id="266" r:id="rId8"/>
    <p:sldId id="267" r:id="rId9"/>
    <p:sldId id="272" r:id="rId10"/>
    <p:sldId id="273" r:id="rId11"/>
    <p:sldId id="274"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50" d="100"/>
          <a:sy n="150" d="100"/>
        </p:scale>
        <p:origin x="510" y="13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cd0260c48a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cd0260c48a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cd0260c48a_0_2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cd0260c48a_0_2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994608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cd0260c48a_0_2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cd0260c48a_0_2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31148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cd0260c48a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cd0260c48a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cd0260c48a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cd0260c48a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cd0260c48a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cd0260c48a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59902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cd0260c48a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cd0260c48a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82190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cd0260c48a_0_2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cd0260c48a_0_2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942068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cd0260c48a_0_2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cd0260c48a_0_2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399348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cd0260c48a_0_2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cd0260c48a_0_2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635595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cd0260c48a_0_2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cd0260c48a_0_2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04340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1385676"/>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ZA" sz="7200" b="1" u="sng" dirty="0">
                <a:solidFill>
                  <a:schemeClr val="lt1"/>
                </a:solidFill>
              </a:rPr>
              <a:t>Overview of Malachi (Part 2)</a:t>
            </a:r>
            <a:endParaRPr sz="8000" b="1" dirty="0">
              <a:solidFill>
                <a:schemeClr val="lt1"/>
              </a:solidFill>
            </a:endParaRPr>
          </a:p>
        </p:txBody>
      </p:sp>
      <p:sp>
        <p:nvSpPr>
          <p:cNvPr id="55" name="Google Shape;55;p13"/>
          <p:cNvSpPr txBox="1">
            <a:spLocks noGrp="1"/>
          </p:cNvSpPr>
          <p:nvPr>
            <p:ph type="subTitle" idx="1"/>
          </p:nvPr>
        </p:nvSpPr>
        <p:spPr>
          <a:xfrm>
            <a:off x="311700" y="2873830"/>
            <a:ext cx="8520600" cy="1045028"/>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ZA" sz="5400" b="1" dirty="0">
                <a:solidFill>
                  <a:schemeClr val="lt1"/>
                </a:solidFill>
              </a:rPr>
              <a:t>Malachi 2:17-3:12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74"/>
        <p:cNvGrpSpPr/>
        <p:nvPr/>
      </p:nvGrpSpPr>
      <p:grpSpPr>
        <a:xfrm>
          <a:off x="0" y="0"/>
          <a:ext cx="0" cy="0"/>
          <a:chOff x="0" y="0"/>
          <a:chExt cx="0" cy="0"/>
        </a:xfrm>
      </p:grpSpPr>
      <p:sp>
        <p:nvSpPr>
          <p:cNvPr id="75" name="Google Shape;75;p17"/>
          <p:cNvSpPr txBox="1"/>
          <p:nvPr/>
        </p:nvSpPr>
        <p:spPr>
          <a:xfrm>
            <a:off x="0" y="0"/>
            <a:ext cx="9033300" cy="4856684"/>
          </a:xfrm>
          <a:prstGeom prst="rect">
            <a:avLst/>
          </a:prstGeom>
          <a:noFill/>
          <a:ln>
            <a:noFill/>
          </a:ln>
        </p:spPr>
        <p:txBody>
          <a:bodyPr spcFirstLastPara="1" wrap="square" lIns="91425" tIns="91425" rIns="91425" bIns="91425" anchor="t" anchorCtr="0">
            <a:spAutoFit/>
          </a:bodyPr>
          <a:lstStyle/>
          <a:p>
            <a:pPr marL="425450" indent="-342900">
              <a:lnSpc>
                <a:spcPct val="115000"/>
              </a:lnSpc>
              <a:buClr>
                <a:srgbClr val="FFFFFF"/>
              </a:buClr>
              <a:buSzPts val="2300"/>
              <a:buFont typeface="Courier New" panose="02070309020205020404" pitchFamily="49" charset="0"/>
              <a:buChar char="o"/>
            </a:pPr>
            <a:r>
              <a:rPr lang="en-ZA" sz="2200" dirty="0">
                <a:solidFill>
                  <a:srgbClr val="FFFFFF"/>
                </a:solidFill>
              </a:rPr>
              <a:t>Smith’s Bible Dictionary on Tithing, </a:t>
            </a:r>
            <a:r>
              <a:rPr lang="en-ZA" sz="2200" u="sng" dirty="0">
                <a:solidFill>
                  <a:srgbClr val="FFFFFF"/>
                </a:solidFill>
              </a:rPr>
              <a:t>“The first enactment of the law in respect of tithe is the declaration that the tenth of all produce, as well as of flocks and cattle belongs to Jehovah and must be offered to him that the tithe was to be paid in kind, or, if redeemed, with an addition of one fifth to its value (Leviticus 27:30-33). This tenth is ordered to be assigned to the Levites as the reward of their service, and it is ordered further that they are themselves to dedicate to the Lord a tenth of these receipts, which is to be devoted to the maintenance of the high priest (Numbers 18:21-28)”</a:t>
            </a:r>
            <a:r>
              <a:rPr lang="en-ZA" sz="2200" dirty="0">
                <a:solidFill>
                  <a:srgbClr val="FFFFFF"/>
                </a:solidFill>
              </a:rPr>
              <a:t>.</a:t>
            </a:r>
            <a:endParaRPr lang="en-ZA" sz="2200" dirty="0">
              <a:solidFill>
                <a:srgbClr val="FFFFFF"/>
              </a:solidFill>
              <a:highlight>
                <a:srgbClr val="0000FF"/>
              </a:highlight>
            </a:endParaRPr>
          </a:p>
          <a:p>
            <a:pPr marL="425450" indent="-342900">
              <a:lnSpc>
                <a:spcPct val="115000"/>
              </a:lnSpc>
              <a:buClr>
                <a:srgbClr val="FFFFFF"/>
              </a:buClr>
              <a:buSzPts val="2300"/>
              <a:buFont typeface="Courier New" panose="02070309020205020404" pitchFamily="49" charset="0"/>
              <a:buChar char="o"/>
            </a:pPr>
            <a:r>
              <a:rPr lang="en-ZA" sz="2200" dirty="0">
                <a:solidFill>
                  <a:srgbClr val="FFFFFF"/>
                </a:solidFill>
                <a:highlight>
                  <a:srgbClr val="0000FF"/>
                </a:highlight>
              </a:rPr>
              <a:t>We also need to acknowledge that if we are to obey this law, we should also obey the many others (like not eating pork – which was clearly abolished in Acts 10).</a:t>
            </a:r>
            <a:endParaRPr lang="en-ZA" sz="2200" dirty="0">
              <a:solidFill>
                <a:srgbClr val="FFFFFF"/>
              </a:solidFill>
            </a:endParaRPr>
          </a:p>
        </p:txBody>
      </p:sp>
    </p:spTree>
    <p:extLst>
      <p:ext uri="{BB962C8B-B14F-4D97-AF65-F5344CB8AC3E}">
        <p14:creationId xmlns:p14="http://schemas.microsoft.com/office/powerpoint/2010/main" val="1367536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74"/>
        <p:cNvGrpSpPr/>
        <p:nvPr/>
      </p:nvGrpSpPr>
      <p:grpSpPr>
        <a:xfrm>
          <a:off x="0" y="0"/>
          <a:ext cx="0" cy="0"/>
          <a:chOff x="0" y="0"/>
          <a:chExt cx="0" cy="0"/>
        </a:xfrm>
      </p:grpSpPr>
      <p:sp>
        <p:nvSpPr>
          <p:cNvPr id="75" name="Google Shape;75;p17"/>
          <p:cNvSpPr txBox="1"/>
          <p:nvPr/>
        </p:nvSpPr>
        <p:spPr>
          <a:xfrm>
            <a:off x="0" y="0"/>
            <a:ext cx="9033300" cy="4856684"/>
          </a:xfrm>
          <a:prstGeom prst="rect">
            <a:avLst/>
          </a:prstGeom>
          <a:noFill/>
          <a:ln>
            <a:noFill/>
          </a:ln>
        </p:spPr>
        <p:txBody>
          <a:bodyPr spcFirstLastPara="1" wrap="square" lIns="91425" tIns="91425" rIns="91425" bIns="91425" anchor="t" anchorCtr="0">
            <a:spAutoFit/>
          </a:bodyPr>
          <a:lstStyle/>
          <a:p>
            <a:pPr marL="425450" indent="-342900">
              <a:lnSpc>
                <a:spcPct val="115000"/>
              </a:lnSpc>
              <a:buClr>
                <a:srgbClr val="FFFFFF"/>
              </a:buClr>
              <a:buSzPts val="2300"/>
              <a:buFont typeface="Arial" panose="020B0604020202020204" pitchFamily="34" charset="0"/>
              <a:buChar char="•"/>
            </a:pPr>
            <a:r>
              <a:rPr lang="en-ZA" sz="2200" b="1" dirty="0">
                <a:solidFill>
                  <a:srgbClr val="FFFFFF"/>
                </a:solidFill>
              </a:rPr>
              <a:t>Question 2</a:t>
            </a:r>
            <a:r>
              <a:rPr lang="en-ZA" sz="2200" dirty="0">
                <a:solidFill>
                  <a:srgbClr val="FFFFFF"/>
                </a:solidFill>
              </a:rPr>
              <a:t>: </a:t>
            </a:r>
            <a:r>
              <a:rPr lang="en-ZA" sz="2200" i="1" dirty="0">
                <a:solidFill>
                  <a:srgbClr val="FFFFFF"/>
                </a:solidFill>
              </a:rPr>
              <a:t>How does the New Testament command us to give?</a:t>
            </a:r>
            <a:endParaRPr lang="en-ZA" sz="2200" i="1" dirty="0">
              <a:solidFill>
                <a:srgbClr val="FFFFFF"/>
              </a:solidFill>
              <a:highlight>
                <a:srgbClr val="0000FF"/>
              </a:highlight>
            </a:endParaRPr>
          </a:p>
          <a:p>
            <a:pPr marL="425450" indent="-342900">
              <a:lnSpc>
                <a:spcPct val="115000"/>
              </a:lnSpc>
              <a:buClr>
                <a:srgbClr val="FFFFFF"/>
              </a:buClr>
              <a:buSzPts val="2300"/>
              <a:buFont typeface="Courier New" panose="02070309020205020404" pitchFamily="49" charset="0"/>
              <a:buChar char="o"/>
            </a:pPr>
            <a:r>
              <a:rPr lang="en-ZA" sz="2200" dirty="0">
                <a:solidFill>
                  <a:srgbClr val="FFFFFF"/>
                </a:solidFill>
                <a:highlight>
                  <a:srgbClr val="0000FF"/>
                </a:highlight>
              </a:rPr>
              <a:t>If I had to summarize New Testament giving it would be giving cheerfully (2 Corinthians 9:6-8) and sacrificially (2 Corinthians 8:1-5); and trust that God will provide </a:t>
            </a:r>
            <a:r>
              <a:rPr lang="en-ZA" sz="2200">
                <a:solidFill>
                  <a:srgbClr val="FFFFFF"/>
                </a:solidFill>
                <a:highlight>
                  <a:srgbClr val="0000FF"/>
                </a:highlight>
              </a:rPr>
              <a:t>for us </a:t>
            </a:r>
            <a:r>
              <a:rPr lang="en-ZA" sz="2200" dirty="0">
                <a:solidFill>
                  <a:srgbClr val="FFFFFF"/>
                </a:solidFill>
                <a:highlight>
                  <a:srgbClr val="0000FF"/>
                </a:highlight>
              </a:rPr>
              <a:t>(see Matthew 6:25-34).</a:t>
            </a:r>
            <a:endParaRPr lang="en-ZA" sz="2200" dirty="0">
              <a:solidFill>
                <a:srgbClr val="FFFFFF"/>
              </a:solidFill>
            </a:endParaRPr>
          </a:p>
          <a:p>
            <a:pPr marL="425450" indent="-342900">
              <a:lnSpc>
                <a:spcPct val="115000"/>
              </a:lnSpc>
              <a:buClr>
                <a:srgbClr val="FFFFFF"/>
              </a:buClr>
              <a:buSzPts val="2300"/>
              <a:buFont typeface="Arial" panose="020B0604020202020204" pitchFamily="34" charset="0"/>
              <a:buChar char="•"/>
            </a:pPr>
            <a:r>
              <a:rPr lang="en-ZA" sz="2200" dirty="0">
                <a:solidFill>
                  <a:srgbClr val="FFFFFF"/>
                </a:solidFill>
              </a:rPr>
              <a:t>Isn’t the New Testament standard of giving even higher than the Old Testament’s?</a:t>
            </a:r>
          </a:p>
          <a:p>
            <a:pPr marL="82550">
              <a:lnSpc>
                <a:spcPct val="115000"/>
              </a:lnSpc>
              <a:buClr>
                <a:srgbClr val="FFFFFF"/>
              </a:buClr>
              <a:buSzPts val="2300"/>
            </a:pPr>
            <a:r>
              <a:rPr lang="en-ZA" sz="2200" b="1" u="sng" dirty="0">
                <a:solidFill>
                  <a:srgbClr val="FFFFFF"/>
                </a:solidFill>
              </a:rPr>
              <a:t>Conclusion</a:t>
            </a:r>
            <a:r>
              <a:rPr lang="en-ZA" sz="2200" dirty="0">
                <a:solidFill>
                  <a:srgbClr val="FFFFFF"/>
                </a:solidFill>
              </a:rPr>
              <a:t>:</a:t>
            </a:r>
          </a:p>
          <a:p>
            <a:pPr marL="425450" indent="-342900">
              <a:lnSpc>
                <a:spcPct val="115000"/>
              </a:lnSpc>
              <a:buClr>
                <a:srgbClr val="FFFFFF"/>
              </a:buClr>
              <a:buSzPts val="2300"/>
              <a:buFont typeface="Arial" panose="020B0604020202020204" pitchFamily="34" charset="0"/>
              <a:buChar char="•"/>
            </a:pPr>
            <a:r>
              <a:rPr lang="en-ZA" sz="2200" dirty="0">
                <a:solidFill>
                  <a:srgbClr val="FFFFFF"/>
                </a:solidFill>
              </a:rPr>
              <a:t>John Newton on our response to the long process of sanctification, </a:t>
            </a:r>
            <a:r>
              <a:rPr lang="en-ZA" sz="2200" u="sng" dirty="0">
                <a:solidFill>
                  <a:srgbClr val="FFFFFF"/>
                </a:solidFill>
              </a:rPr>
              <a:t>“I am not what I ought to be, I am not what I want to be, I am not what I hope to be in another world; but still I am not what I once used to be, and by the grace of God I am what I am”</a:t>
            </a:r>
            <a:r>
              <a:rPr lang="en-ZA" sz="2200" dirty="0">
                <a:solidFill>
                  <a:srgbClr val="FFFFFF"/>
                </a:solidFill>
              </a:rPr>
              <a:t>.</a:t>
            </a:r>
          </a:p>
          <a:p>
            <a:pPr marL="82550">
              <a:lnSpc>
                <a:spcPct val="115000"/>
              </a:lnSpc>
              <a:buClr>
                <a:srgbClr val="FFFFFF"/>
              </a:buClr>
              <a:buSzPts val="2300"/>
            </a:pPr>
            <a:r>
              <a:rPr lang="en-ZA" sz="2200" b="1" u="sng" dirty="0">
                <a:solidFill>
                  <a:srgbClr val="FFFFFF"/>
                </a:solidFill>
              </a:rPr>
              <a:t>Benediction</a:t>
            </a:r>
            <a:r>
              <a:rPr lang="en-ZA" sz="2200" dirty="0">
                <a:solidFill>
                  <a:srgbClr val="FFFFFF"/>
                </a:solidFill>
              </a:rPr>
              <a:t>: 2 Peter 3:9</a:t>
            </a:r>
          </a:p>
        </p:txBody>
      </p:sp>
    </p:spTree>
    <p:extLst>
      <p:ext uri="{BB962C8B-B14F-4D97-AF65-F5344CB8AC3E}">
        <p14:creationId xmlns:p14="http://schemas.microsoft.com/office/powerpoint/2010/main" val="2338977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59"/>
        <p:cNvGrpSpPr/>
        <p:nvPr/>
      </p:nvGrpSpPr>
      <p:grpSpPr>
        <a:xfrm>
          <a:off x="0" y="0"/>
          <a:ext cx="0" cy="0"/>
          <a:chOff x="0" y="0"/>
          <a:chExt cx="0" cy="0"/>
        </a:xfrm>
      </p:grpSpPr>
      <p:sp>
        <p:nvSpPr>
          <p:cNvPr id="60" name="Google Shape;60;p14"/>
          <p:cNvSpPr txBox="1"/>
          <p:nvPr/>
        </p:nvSpPr>
        <p:spPr>
          <a:xfrm>
            <a:off x="0" y="0"/>
            <a:ext cx="9033300" cy="5365028"/>
          </a:xfrm>
          <a:prstGeom prst="rect">
            <a:avLst/>
          </a:prstGeom>
          <a:noFill/>
          <a:ln>
            <a:noFill/>
          </a:ln>
        </p:spPr>
        <p:txBody>
          <a:bodyPr spcFirstLastPara="1" wrap="square" lIns="91425" tIns="91425" rIns="91425" bIns="91425" anchor="t" anchorCtr="0">
            <a:spAutoFit/>
          </a:bodyPr>
          <a:lstStyle/>
          <a:p>
            <a:pPr marL="44450" lvl="0" algn="l" rtl="0">
              <a:lnSpc>
                <a:spcPct val="115000"/>
              </a:lnSpc>
              <a:spcBef>
                <a:spcPts val="1000"/>
              </a:spcBef>
              <a:spcAft>
                <a:spcPts val="0"/>
              </a:spcAft>
              <a:buClr>
                <a:schemeClr val="lt1"/>
              </a:buClr>
              <a:buSzPts val="2900"/>
            </a:pPr>
            <a:r>
              <a:rPr lang="en-ZA" sz="2100" b="1" u="sng" dirty="0">
                <a:solidFill>
                  <a:schemeClr val="lt1"/>
                </a:solidFill>
              </a:rPr>
              <a:t>Opening Reading:</a:t>
            </a:r>
            <a:r>
              <a:rPr lang="en-ZA" sz="2100" b="1" dirty="0">
                <a:solidFill>
                  <a:schemeClr val="lt1"/>
                </a:solidFill>
              </a:rPr>
              <a:t> Malachi 2:17-3:12</a:t>
            </a:r>
          </a:p>
          <a:p>
            <a:pPr marL="44450" lvl="0" algn="l" rtl="0">
              <a:lnSpc>
                <a:spcPct val="115000"/>
              </a:lnSpc>
              <a:spcBef>
                <a:spcPts val="1000"/>
              </a:spcBef>
              <a:spcAft>
                <a:spcPts val="0"/>
              </a:spcAft>
              <a:buClr>
                <a:schemeClr val="lt1"/>
              </a:buClr>
              <a:buSzPts val="2900"/>
            </a:pPr>
            <a:r>
              <a:rPr lang="en-ZA" sz="2100" b="1" u="sng" dirty="0">
                <a:solidFill>
                  <a:schemeClr val="lt1"/>
                </a:solidFill>
              </a:rPr>
              <a:t>Introduction:</a:t>
            </a:r>
          </a:p>
          <a:p>
            <a:pPr marL="44450" lvl="0" algn="l" rtl="0">
              <a:lnSpc>
                <a:spcPct val="115000"/>
              </a:lnSpc>
              <a:spcBef>
                <a:spcPts val="1000"/>
              </a:spcBef>
              <a:spcAft>
                <a:spcPts val="0"/>
              </a:spcAft>
              <a:buClr>
                <a:schemeClr val="lt1"/>
              </a:buClr>
              <a:buSzPts val="2900"/>
            </a:pPr>
            <a:r>
              <a:rPr lang="en-ZA" sz="2100" u="sng" dirty="0">
                <a:solidFill>
                  <a:schemeClr val="lt1"/>
                </a:solidFill>
              </a:rPr>
              <a:t>Reminder of when the Malachi was written:</a:t>
            </a:r>
          </a:p>
          <a:p>
            <a:pPr marL="387350" lvl="0" indent="-342900" algn="l" rtl="0">
              <a:lnSpc>
                <a:spcPct val="115000"/>
              </a:lnSpc>
              <a:spcBef>
                <a:spcPts val="1000"/>
              </a:spcBef>
              <a:spcAft>
                <a:spcPts val="0"/>
              </a:spcAft>
              <a:buClr>
                <a:schemeClr val="lt1"/>
              </a:buClr>
              <a:buSzPts val="2900"/>
              <a:buFont typeface="Arial" panose="020B0604020202020204" pitchFamily="34" charset="0"/>
              <a:buChar char="•"/>
            </a:pPr>
            <a:r>
              <a:rPr lang="en-ZA" sz="2100" dirty="0">
                <a:solidFill>
                  <a:schemeClr val="lt1"/>
                </a:solidFill>
              </a:rPr>
              <a:t>Malachi was written after the exiled Israelites had returned to Israel, after being in captivity in Babylon for 70 years.</a:t>
            </a:r>
          </a:p>
          <a:p>
            <a:pPr marL="387350" lvl="0" indent="-342900" algn="l" rtl="0">
              <a:lnSpc>
                <a:spcPct val="115000"/>
              </a:lnSpc>
              <a:spcBef>
                <a:spcPts val="1000"/>
              </a:spcBef>
              <a:spcAft>
                <a:spcPts val="0"/>
              </a:spcAft>
              <a:buClr>
                <a:schemeClr val="lt1"/>
              </a:buClr>
              <a:buSzPts val="2900"/>
              <a:buFont typeface="Arial" panose="020B0604020202020204" pitchFamily="34" charset="0"/>
              <a:buChar char="•"/>
            </a:pPr>
            <a:r>
              <a:rPr lang="en-ZA" sz="2100" dirty="0">
                <a:solidFill>
                  <a:schemeClr val="lt1"/>
                </a:solidFill>
              </a:rPr>
              <a:t>In 539 BC the people of Judah returned to Jerusalem and rebuilt the temple, the city, and the wall.</a:t>
            </a:r>
          </a:p>
          <a:p>
            <a:pPr marL="387350" lvl="0" indent="-342900" algn="l" rtl="0">
              <a:lnSpc>
                <a:spcPct val="115000"/>
              </a:lnSpc>
              <a:spcBef>
                <a:spcPts val="1000"/>
              </a:spcBef>
              <a:spcAft>
                <a:spcPts val="0"/>
              </a:spcAft>
              <a:buClr>
                <a:schemeClr val="lt1"/>
              </a:buClr>
              <a:buSzPts val="2900"/>
              <a:buFont typeface="Arial" panose="020B0604020202020204" pitchFamily="34" charset="0"/>
              <a:buChar char="•"/>
            </a:pPr>
            <a:r>
              <a:rPr lang="en-ZA" sz="2100" dirty="0">
                <a:solidFill>
                  <a:schemeClr val="lt1"/>
                </a:solidFill>
              </a:rPr>
              <a:t>Four major leaders during this period - namely Joshua, Zerubbabel, Ezra and Nehemiah.</a:t>
            </a:r>
          </a:p>
          <a:p>
            <a:pPr marL="387350" lvl="0" indent="-342900" algn="l" rtl="0">
              <a:lnSpc>
                <a:spcPct val="115000"/>
              </a:lnSpc>
              <a:spcBef>
                <a:spcPts val="1000"/>
              </a:spcBef>
              <a:spcAft>
                <a:spcPts val="0"/>
              </a:spcAft>
              <a:buClr>
                <a:schemeClr val="lt1"/>
              </a:buClr>
              <a:buSzPts val="2900"/>
              <a:buFont typeface="Arial" panose="020B0604020202020204" pitchFamily="34" charset="0"/>
              <a:buChar char="•"/>
            </a:pPr>
            <a:r>
              <a:rPr lang="en-ZA" sz="2100" dirty="0">
                <a:solidFill>
                  <a:schemeClr val="lt1"/>
                </a:solidFill>
              </a:rPr>
              <a:t>Haggai and Zechariah were the prophets that supported Joshua and Zerubbabel.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64"/>
        <p:cNvGrpSpPr/>
        <p:nvPr/>
      </p:nvGrpSpPr>
      <p:grpSpPr>
        <a:xfrm>
          <a:off x="0" y="0"/>
          <a:ext cx="0" cy="0"/>
          <a:chOff x="0" y="0"/>
          <a:chExt cx="0" cy="0"/>
        </a:xfrm>
      </p:grpSpPr>
      <p:sp>
        <p:nvSpPr>
          <p:cNvPr id="65" name="Google Shape;65;p15"/>
          <p:cNvSpPr txBox="1"/>
          <p:nvPr/>
        </p:nvSpPr>
        <p:spPr>
          <a:xfrm>
            <a:off x="110699" y="0"/>
            <a:ext cx="8867045" cy="5246021"/>
          </a:xfrm>
          <a:prstGeom prst="rect">
            <a:avLst/>
          </a:prstGeom>
          <a:noFill/>
          <a:ln>
            <a:noFill/>
          </a:ln>
        </p:spPr>
        <p:txBody>
          <a:bodyPr spcFirstLastPara="1" wrap="square" lIns="91425" tIns="91425" rIns="91425" bIns="91425" anchor="t" anchorCtr="0">
            <a:spAutoFit/>
          </a:bodyPr>
          <a:lstStyle/>
          <a:p>
            <a:pPr marL="368300" lvl="0" indent="-342900">
              <a:lnSpc>
                <a:spcPct val="115000"/>
              </a:lnSpc>
              <a:buClr>
                <a:srgbClr val="FFFFFF"/>
              </a:buClr>
              <a:buSzPts val="3200"/>
              <a:buFont typeface="Arial" panose="020B0604020202020204" pitchFamily="34" charset="0"/>
              <a:buChar char="•"/>
            </a:pPr>
            <a:r>
              <a:rPr lang="en-ZA" sz="2200" dirty="0">
                <a:solidFill>
                  <a:srgbClr val="FFFFFF"/>
                </a:solidFill>
              </a:rPr>
              <a:t>About 80 years later Ezra and Nehemiah had a set of issues they had to resolve, and those issues correspond very well with the message of Malachi.</a:t>
            </a:r>
          </a:p>
          <a:p>
            <a:pPr marL="368300" lvl="0" indent="-342900">
              <a:lnSpc>
                <a:spcPct val="115000"/>
              </a:lnSpc>
              <a:buClr>
                <a:srgbClr val="FFFFFF"/>
              </a:buClr>
              <a:buSzPts val="3200"/>
              <a:buFont typeface="Arial" panose="020B0604020202020204" pitchFamily="34" charset="0"/>
              <a:buChar char="•"/>
            </a:pPr>
            <a:r>
              <a:rPr lang="en-ZA" sz="2200" dirty="0">
                <a:solidFill>
                  <a:srgbClr val="FFFFFF"/>
                </a:solidFill>
              </a:rPr>
              <a:t>This prophecy was most likely written between 475-450 BC.</a:t>
            </a:r>
          </a:p>
          <a:p>
            <a:pPr marL="25400" lvl="0">
              <a:lnSpc>
                <a:spcPct val="115000"/>
              </a:lnSpc>
              <a:buClr>
                <a:srgbClr val="FFFFFF"/>
              </a:buClr>
              <a:buSzPts val="3200"/>
            </a:pPr>
            <a:r>
              <a:rPr lang="en-ZA" sz="2200" u="sng" dirty="0">
                <a:solidFill>
                  <a:srgbClr val="FFFFFF"/>
                </a:solidFill>
              </a:rPr>
              <a:t>Reminder of what was covered in previous sermon:</a:t>
            </a:r>
          </a:p>
          <a:p>
            <a:pPr marL="25400" lvl="0">
              <a:lnSpc>
                <a:spcPct val="115000"/>
              </a:lnSpc>
              <a:buClr>
                <a:srgbClr val="FFFFFF"/>
              </a:buClr>
              <a:buSzPts val="3200"/>
            </a:pPr>
            <a:r>
              <a:rPr lang="en-ZA" sz="2200" dirty="0">
                <a:solidFill>
                  <a:srgbClr val="FFFFFF"/>
                </a:solidFill>
              </a:rPr>
              <a:t>Six discourses in the book, between God and Israel, and we covered the first 3:</a:t>
            </a:r>
          </a:p>
          <a:p>
            <a:pPr marL="368300" lvl="0" indent="-342900">
              <a:lnSpc>
                <a:spcPct val="115000"/>
              </a:lnSpc>
              <a:buClr>
                <a:srgbClr val="FFFFFF"/>
              </a:buClr>
              <a:buSzPts val="3200"/>
              <a:buFont typeface="Arial" panose="020B0604020202020204" pitchFamily="34" charset="0"/>
              <a:buChar char="•"/>
            </a:pPr>
            <a:r>
              <a:rPr lang="en-ZA" sz="2200" b="1" dirty="0">
                <a:solidFill>
                  <a:srgbClr val="FFFFFF"/>
                </a:solidFill>
              </a:rPr>
              <a:t>Discourse 1</a:t>
            </a:r>
            <a:r>
              <a:rPr lang="en-ZA" sz="2200" dirty="0">
                <a:solidFill>
                  <a:srgbClr val="FFFFFF"/>
                </a:solidFill>
              </a:rPr>
              <a:t> - Israel questioning God’s love - Love shown through how God treated Israel and Edom (1:2-5).</a:t>
            </a:r>
          </a:p>
          <a:p>
            <a:pPr marL="368300" lvl="0" indent="-342900">
              <a:lnSpc>
                <a:spcPct val="115000"/>
              </a:lnSpc>
              <a:buClr>
                <a:srgbClr val="FFFFFF"/>
              </a:buClr>
              <a:buSzPts val="3200"/>
              <a:buFont typeface="Arial" panose="020B0604020202020204" pitchFamily="34" charset="0"/>
              <a:buChar char="•"/>
            </a:pPr>
            <a:r>
              <a:rPr lang="en-ZA" sz="2200" b="1" dirty="0">
                <a:solidFill>
                  <a:srgbClr val="FFFFFF"/>
                </a:solidFill>
              </a:rPr>
              <a:t>Discourse 2</a:t>
            </a:r>
            <a:r>
              <a:rPr lang="en-ZA" sz="2200" dirty="0">
                <a:solidFill>
                  <a:srgbClr val="FFFFFF"/>
                </a:solidFill>
              </a:rPr>
              <a:t> - Unacceptable Offerings - Blemished Sacrifices (1:6-2:9).</a:t>
            </a:r>
          </a:p>
          <a:p>
            <a:pPr marL="368300" lvl="0" indent="-342900">
              <a:lnSpc>
                <a:spcPct val="115000"/>
              </a:lnSpc>
              <a:buClr>
                <a:srgbClr val="FFFFFF"/>
              </a:buClr>
              <a:buSzPts val="3200"/>
              <a:buFont typeface="Arial" panose="020B0604020202020204" pitchFamily="34" charset="0"/>
              <a:buChar char="•"/>
            </a:pPr>
            <a:r>
              <a:rPr lang="fr-FR" sz="2200" b="1" dirty="0" err="1">
                <a:solidFill>
                  <a:srgbClr val="FFFFFF"/>
                </a:solidFill>
              </a:rPr>
              <a:t>Discourse</a:t>
            </a:r>
            <a:r>
              <a:rPr lang="fr-FR" sz="2200" b="1" dirty="0">
                <a:solidFill>
                  <a:srgbClr val="FFFFFF"/>
                </a:solidFill>
              </a:rPr>
              <a:t> 3</a:t>
            </a:r>
            <a:r>
              <a:rPr lang="fr-FR" sz="2200" dirty="0">
                <a:solidFill>
                  <a:srgbClr val="FFFFFF"/>
                </a:solidFill>
              </a:rPr>
              <a:t> - </a:t>
            </a:r>
            <a:r>
              <a:rPr lang="fr-FR" sz="2200" dirty="0" err="1">
                <a:solidFill>
                  <a:srgbClr val="FFFFFF"/>
                </a:solidFill>
              </a:rPr>
              <a:t>Unacceptable</a:t>
            </a:r>
            <a:r>
              <a:rPr lang="fr-FR" sz="2200" dirty="0">
                <a:solidFill>
                  <a:srgbClr val="FFFFFF"/>
                </a:solidFill>
              </a:rPr>
              <a:t> </a:t>
            </a:r>
            <a:r>
              <a:rPr lang="fr-FR" sz="2200" dirty="0" err="1">
                <a:solidFill>
                  <a:srgbClr val="FFFFFF"/>
                </a:solidFill>
              </a:rPr>
              <a:t>Offerors</a:t>
            </a:r>
            <a:r>
              <a:rPr lang="fr-FR" sz="2200" dirty="0">
                <a:solidFill>
                  <a:srgbClr val="FFFFFF"/>
                </a:solidFill>
              </a:rPr>
              <a:t> - </a:t>
            </a:r>
            <a:r>
              <a:rPr lang="fr-FR" sz="2200" dirty="0" err="1">
                <a:solidFill>
                  <a:srgbClr val="FFFFFF"/>
                </a:solidFill>
              </a:rPr>
              <a:t>Adulterous</a:t>
            </a:r>
            <a:r>
              <a:rPr lang="fr-FR" sz="2200" dirty="0">
                <a:solidFill>
                  <a:srgbClr val="FFFFFF"/>
                </a:solidFill>
              </a:rPr>
              <a:t> Men (2:10-2:16).</a:t>
            </a:r>
            <a:endParaRPr lang="en-ZA" sz="2200" dirty="0">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64"/>
        <p:cNvGrpSpPr/>
        <p:nvPr/>
      </p:nvGrpSpPr>
      <p:grpSpPr>
        <a:xfrm>
          <a:off x="0" y="0"/>
          <a:ext cx="0" cy="0"/>
          <a:chOff x="0" y="0"/>
          <a:chExt cx="0" cy="0"/>
        </a:xfrm>
      </p:grpSpPr>
      <p:sp>
        <p:nvSpPr>
          <p:cNvPr id="65" name="Google Shape;65;p15"/>
          <p:cNvSpPr txBox="1"/>
          <p:nvPr/>
        </p:nvSpPr>
        <p:spPr>
          <a:xfrm>
            <a:off x="110699" y="0"/>
            <a:ext cx="8867045" cy="4856684"/>
          </a:xfrm>
          <a:prstGeom prst="rect">
            <a:avLst/>
          </a:prstGeom>
          <a:noFill/>
          <a:ln>
            <a:noFill/>
          </a:ln>
        </p:spPr>
        <p:txBody>
          <a:bodyPr spcFirstLastPara="1" wrap="square" lIns="91425" tIns="91425" rIns="91425" bIns="91425" anchor="t" anchorCtr="0">
            <a:spAutoFit/>
          </a:bodyPr>
          <a:lstStyle/>
          <a:p>
            <a:pPr marL="25400" lvl="0">
              <a:lnSpc>
                <a:spcPct val="115000"/>
              </a:lnSpc>
              <a:buClr>
                <a:srgbClr val="FFFFFF"/>
              </a:buClr>
              <a:buSzPts val="3200"/>
            </a:pPr>
            <a:r>
              <a:rPr lang="en-ZA" sz="2400" u="sng" dirty="0">
                <a:solidFill>
                  <a:srgbClr val="FFFFFF"/>
                </a:solidFill>
              </a:rPr>
              <a:t>One thing to point out before looking at Discourse 4 &amp; 5:</a:t>
            </a:r>
          </a:p>
          <a:p>
            <a:pPr marL="368300" lvl="0" indent="-342900">
              <a:lnSpc>
                <a:spcPct val="115000"/>
              </a:lnSpc>
              <a:buClr>
                <a:srgbClr val="FFFFFF"/>
              </a:buClr>
              <a:buSzPts val="3200"/>
              <a:buFont typeface="Arial" panose="020B0604020202020204" pitchFamily="34" charset="0"/>
              <a:buChar char="•"/>
            </a:pPr>
            <a:r>
              <a:rPr lang="en-ZA" sz="2400" b="1" dirty="0">
                <a:solidFill>
                  <a:srgbClr val="FFFFFF"/>
                </a:solidFill>
              </a:rPr>
              <a:t>Discourses 1 &amp; 6</a:t>
            </a:r>
            <a:r>
              <a:rPr lang="en-ZA" sz="2400" dirty="0">
                <a:solidFill>
                  <a:srgbClr val="FFFFFF"/>
                </a:solidFill>
              </a:rPr>
              <a:t> both deal with Israel questioning God’s love.</a:t>
            </a:r>
          </a:p>
          <a:p>
            <a:pPr marL="368300" lvl="0" indent="-342900">
              <a:lnSpc>
                <a:spcPct val="115000"/>
              </a:lnSpc>
              <a:buClr>
                <a:srgbClr val="FFFFFF"/>
              </a:buClr>
              <a:buSzPts val="3200"/>
              <a:buFont typeface="Arial" panose="020B0604020202020204" pitchFamily="34" charset="0"/>
              <a:buChar char="•"/>
            </a:pPr>
            <a:r>
              <a:rPr lang="en-ZA" sz="2400" b="1" dirty="0">
                <a:solidFill>
                  <a:srgbClr val="FFFFFF"/>
                </a:solidFill>
              </a:rPr>
              <a:t>Discourses 2 &amp; 5 </a:t>
            </a:r>
            <a:r>
              <a:rPr lang="en-ZA" sz="2400" dirty="0">
                <a:solidFill>
                  <a:srgbClr val="FFFFFF"/>
                </a:solidFill>
              </a:rPr>
              <a:t>both deal with unacceptable offerings.</a:t>
            </a:r>
          </a:p>
          <a:p>
            <a:pPr marL="368300" lvl="0" indent="-342900">
              <a:lnSpc>
                <a:spcPct val="115000"/>
              </a:lnSpc>
              <a:buClr>
                <a:srgbClr val="FFFFFF"/>
              </a:buClr>
              <a:buSzPts val="3200"/>
              <a:buFont typeface="Arial" panose="020B0604020202020204" pitchFamily="34" charset="0"/>
              <a:buChar char="•"/>
            </a:pPr>
            <a:r>
              <a:rPr lang="en-ZA" sz="2400" b="1" dirty="0">
                <a:solidFill>
                  <a:srgbClr val="FFFFFF"/>
                </a:solidFill>
              </a:rPr>
              <a:t>Discourses 3 &amp; 4 </a:t>
            </a:r>
            <a:r>
              <a:rPr lang="en-ZA" sz="2400" dirty="0">
                <a:solidFill>
                  <a:srgbClr val="FFFFFF"/>
                </a:solidFill>
              </a:rPr>
              <a:t>both deal with unacceptable offerors.</a:t>
            </a:r>
          </a:p>
          <a:p>
            <a:pPr marL="482600" lvl="0" indent="-457200">
              <a:lnSpc>
                <a:spcPct val="115000"/>
              </a:lnSpc>
              <a:buClr>
                <a:srgbClr val="FFFFFF"/>
              </a:buClr>
              <a:buSzPts val="3200"/>
              <a:buFont typeface="+mj-lt"/>
              <a:buAutoNum type="arabicPeriod"/>
            </a:pPr>
            <a:r>
              <a:rPr lang="en-ZA" sz="2400" b="1" u="sng" dirty="0">
                <a:solidFill>
                  <a:srgbClr val="FFFFFF"/>
                </a:solidFill>
              </a:rPr>
              <a:t>Discourse 4 - Unacceptable </a:t>
            </a:r>
            <a:r>
              <a:rPr lang="en-ZA" sz="2400" b="1" u="sng" dirty="0" err="1">
                <a:solidFill>
                  <a:srgbClr val="FFFFFF"/>
                </a:solidFill>
              </a:rPr>
              <a:t>Offerers</a:t>
            </a:r>
            <a:r>
              <a:rPr lang="en-ZA" sz="2400" b="1" u="sng" dirty="0">
                <a:solidFill>
                  <a:srgbClr val="FFFFFF"/>
                </a:solidFill>
              </a:rPr>
              <a:t> - Social Justice Hypocrites (2:17-3:5)</a:t>
            </a:r>
            <a:r>
              <a:rPr lang="en-ZA" sz="2400" dirty="0">
                <a:solidFill>
                  <a:srgbClr val="FFFFFF"/>
                </a:solidFill>
              </a:rPr>
              <a:t>:</a:t>
            </a:r>
          </a:p>
          <a:p>
            <a:pPr marL="368300" lvl="0" indent="-342900">
              <a:lnSpc>
                <a:spcPct val="115000"/>
              </a:lnSpc>
              <a:buClr>
                <a:srgbClr val="FFFFFF"/>
              </a:buClr>
              <a:buSzPts val="3200"/>
              <a:buFont typeface="Arial" panose="020B0604020202020204" pitchFamily="34" charset="0"/>
              <a:buChar char="•"/>
            </a:pPr>
            <a:r>
              <a:rPr lang="en-ZA" sz="2400" b="1" dirty="0">
                <a:solidFill>
                  <a:srgbClr val="FFFFFF"/>
                </a:solidFill>
              </a:rPr>
              <a:t>Recommended Reading</a:t>
            </a:r>
            <a:r>
              <a:rPr lang="en-ZA" sz="2400" dirty="0">
                <a:solidFill>
                  <a:srgbClr val="FFFFFF"/>
                </a:solidFill>
              </a:rPr>
              <a:t> – “The Holiness of God” by RC Sproul (especially the chapter “Holiness and Justice”).</a:t>
            </a:r>
          </a:p>
          <a:p>
            <a:pPr marL="368300" lvl="0" indent="-342900">
              <a:lnSpc>
                <a:spcPct val="115000"/>
              </a:lnSpc>
              <a:buClr>
                <a:srgbClr val="FFFFFF"/>
              </a:buClr>
              <a:buSzPts val="3200"/>
              <a:buFont typeface="Arial" panose="020B0604020202020204" pitchFamily="34" charset="0"/>
              <a:buChar char="•"/>
            </a:pPr>
            <a:r>
              <a:rPr lang="en-ZA" sz="2400" dirty="0">
                <a:solidFill>
                  <a:srgbClr val="FFFFFF"/>
                </a:solidFill>
              </a:rPr>
              <a:t>In this chapter he challenges us readers about whether we really want justice or not?</a:t>
            </a:r>
          </a:p>
        </p:txBody>
      </p:sp>
    </p:spTree>
    <p:extLst>
      <p:ext uri="{BB962C8B-B14F-4D97-AF65-F5344CB8AC3E}">
        <p14:creationId xmlns:p14="http://schemas.microsoft.com/office/powerpoint/2010/main" val="86929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64"/>
        <p:cNvGrpSpPr/>
        <p:nvPr/>
      </p:nvGrpSpPr>
      <p:grpSpPr>
        <a:xfrm>
          <a:off x="0" y="0"/>
          <a:ext cx="0" cy="0"/>
          <a:chOff x="0" y="0"/>
          <a:chExt cx="0" cy="0"/>
        </a:xfrm>
      </p:grpSpPr>
      <p:sp>
        <p:nvSpPr>
          <p:cNvPr id="65" name="Google Shape;65;p15"/>
          <p:cNvSpPr txBox="1"/>
          <p:nvPr/>
        </p:nvSpPr>
        <p:spPr>
          <a:xfrm>
            <a:off x="110699" y="0"/>
            <a:ext cx="8867045" cy="5246021"/>
          </a:xfrm>
          <a:prstGeom prst="rect">
            <a:avLst/>
          </a:prstGeom>
          <a:noFill/>
          <a:ln>
            <a:noFill/>
          </a:ln>
        </p:spPr>
        <p:txBody>
          <a:bodyPr spcFirstLastPara="1" wrap="square" lIns="91425" tIns="91425" rIns="91425" bIns="91425" anchor="t" anchorCtr="0">
            <a:spAutoFit/>
          </a:bodyPr>
          <a:lstStyle/>
          <a:p>
            <a:pPr marL="368300" lvl="0" indent="-342900">
              <a:lnSpc>
                <a:spcPct val="115000"/>
              </a:lnSpc>
              <a:buClr>
                <a:srgbClr val="FFFFFF"/>
              </a:buClr>
              <a:buSzPts val="3200"/>
              <a:buFont typeface="Arial" panose="020B0604020202020204" pitchFamily="34" charset="0"/>
              <a:buChar char="•"/>
            </a:pPr>
            <a:r>
              <a:rPr lang="en-ZA" sz="2200" dirty="0">
                <a:solidFill>
                  <a:srgbClr val="FFFFFF"/>
                </a:solidFill>
              </a:rPr>
              <a:t>How Sproul ends his sermon on “Holiness and Justice”, </a:t>
            </a:r>
            <a:r>
              <a:rPr lang="en-ZA" sz="2200" u="sng" dirty="0">
                <a:solidFill>
                  <a:srgbClr val="FFFFFF"/>
                </a:solidFill>
              </a:rPr>
              <a:t>“Don’t ever ask God to give you justice. He might do it. And if God were to deal with us according to justice, we would perish as swiftly as Nadab and Abihu, and Uzzah, and Ananias and Saphira in the New Testament. But we live, beloved, by grace, by His mercy, and let’s never forget it”</a:t>
            </a:r>
            <a:r>
              <a:rPr lang="en-ZA" sz="2200" dirty="0">
                <a:solidFill>
                  <a:srgbClr val="FFFFFF"/>
                </a:solidFill>
              </a:rPr>
              <a:t>.</a:t>
            </a:r>
          </a:p>
          <a:p>
            <a:pPr marL="368300" lvl="0" indent="-342900">
              <a:lnSpc>
                <a:spcPct val="115000"/>
              </a:lnSpc>
              <a:buClr>
                <a:srgbClr val="FFFFFF"/>
              </a:buClr>
              <a:buSzPts val="3200"/>
              <a:buFont typeface="Arial" panose="020B0604020202020204" pitchFamily="34" charset="0"/>
              <a:buChar char="•"/>
            </a:pPr>
            <a:r>
              <a:rPr lang="en-ZA" sz="2200" b="1" dirty="0">
                <a:solidFill>
                  <a:srgbClr val="FFFFFF"/>
                </a:solidFill>
              </a:rPr>
              <a:t>Malachi 2:17</a:t>
            </a:r>
            <a:r>
              <a:rPr lang="en-ZA" sz="2200" dirty="0">
                <a:solidFill>
                  <a:srgbClr val="FFFFFF"/>
                </a:solidFill>
              </a:rPr>
              <a:t>: Israel’s complaint against God’s perceived injustice.</a:t>
            </a:r>
          </a:p>
          <a:p>
            <a:pPr marL="368300" lvl="0" indent="-342900">
              <a:lnSpc>
                <a:spcPct val="115000"/>
              </a:lnSpc>
              <a:buClr>
                <a:srgbClr val="FFFFFF"/>
              </a:buClr>
              <a:buSzPts val="3200"/>
              <a:buFont typeface="Arial" panose="020B0604020202020204" pitchFamily="34" charset="0"/>
              <a:buChar char="•"/>
            </a:pPr>
            <a:r>
              <a:rPr lang="en-ZA" sz="2200" b="1" dirty="0">
                <a:solidFill>
                  <a:srgbClr val="FFFFFF"/>
                </a:solidFill>
              </a:rPr>
              <a:t>Malachi 3:1-4</a:t>
            </a:r>
            <a:r>
              <a:rPr lang="en-ZA" sz="2200" dirty="0">
                <a:solidFill>
                  <a:srgbClr val="FFFFFF"/>
                </a:solidFill>
              </a:rPr>
              <a:t>: </a:t>
            </a:r>
            <a:r>
              <a:rPr lang="en-ZA" sz="2200" dirty="0" err="1">
                <a:solidFill>
                  <a:srgbClr val="FFFFFF"/>
                </a:solidFill>
              </a:rPr>
              <a:t>Hugenberger</a:t>
            </a:r>
            <a:r>
              <a:rPr lang="en-ZA" sz="2200" dirty="0">
                <a:solidFill>
                  <a:srgbClr val="FFFFFF"/>
                </a:solidFill>
              </a:rPr>
              <a:t> on this section, </a:t>
            </a:r>
            <a:r>
              <a:rPr lang="en-ZA" sz="2200" u="sng" dirty="0">
                <a:solidFill>
                  <a:srgbClr val="FFFFFF"/>
                </a:solidFill>
              </a:rPr>
              <a:t>“The answer to their complaint, ‘Where is the God of justice’? Is that the God of justice is on His way! When He comes however, it will be not only for blessing, as they assume, but also for judgment – he will come to be a ‘witness’…  against all evil doers, including these blasphemous cynics”</a:t>
            </a:r>
            <a:r>
              <a:rPr lang="en-ZA" sz="2200" dirty="0">
                <a:solidFill>
                  <a:srgbClr val="FFFFFF"/>
                </a:solidFill>
              </a:rPr>
              <a:t>.</a:t>
            </a:r>
          </a:p>
        </p:txBody>
      </p:sp>
    </p:spTree>
    <p:extLst>
      <p:ext uri="{BB962C8B-B14F-4D97-AF65-F5344CB8AC3E}">
        <p14:creationId xmlns:p14="http://schemas.microsoft.com/office/powerpoint/2010/main" val="4268411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74"/>
        <p:cNvGrpSpPr/>
        <p:nvPr/>
      </p:nvGrpSpPr>
      <p:grpSpPr>
        <a:xfrm>
          <a:off x="0" y="0"/>
          <a:ext cx="0" cy="0"/>
          <a:chOff x="0" y="0"/>
          <a:chExt cx="0" cy="0"/>
        </a:xfrm>
      </p:grpSpPr>
      <p:sp>
        <p:nvSpPr>
          <p:cNvPr id="75" name="Google Shape;75;p17"/>
          <p:cNvSpPr txBox="1"/>
          <p:nvPr/>
        </p:nvSpPr>
        <p:spPr>
          <a:xfrm>
            <a:off x="0" y="0"/>
            <a:ext cx="9033300" cy="5047505"/>
          </a:xfrm>
          <a:prstGeom prst="rect">
            <a:avLst/>
          </a:prstGeom>
          <a:noFill/>
          <a:ln>
            <a:noFill/>
          </a:ln>
        </p:spPr>
        <p:txBody>
          <a:bodyPr spcFirstLastPara="1" wrap="square" lIns="91425" tIns="91425" rIns="91425" bIns="91425" anchor="t" anchorCtr="0">
            <a:spAutoFit/>
          </a:bodyPr>
          <a:lstStyle/>
          <a:p>
            <a:pPr marL="501650" lvl="0" indent="-457200" algn="l" rtl="0">
              <a:lnSpc>
                <a:spcPct val="115000"/>
              </a:lnSpc>
              <a:spcBef>
                <a:spcPts val="1200"/>
              </a:spcBef>
              <a:spcAft>
                <a:spcPts val="0"/>
              </a:spcAft>
              <a:buClr>
                <a:srgbClr val="FFFFFF"/>
              </a:buClr>
              <a:buSzPts val="2900"/>
              <a:buFont typeface="Arial" panose="020B0604020202020204" pitchFamily="34" charset="0"/>
              <a:buChar char="•"/>
            </a:pPr>
            <a:r>
              <a:rPr lang="en-ZA" sz="2400" b="1" dirty="0">
                <a:solidFill>
                  <a:srgbClr val="FFFFFF"/>
                </a:solidFill>
                <a:highlight>
                  <a:srgbClr val="0000FF"/>
                </a:highlight>
              </a:rPr>
              <a:t>Malachi 3:5</a:t>
            </a:r>
            <a:r>
              <a:rPr lang="en-ZA" sz="2400" dirty="0">
                <a:solidFill>
                  <a:srgbClr val="FFFFFF"/>
                </a:solidFill>
                <a:highlight>
                  <a:srgbClr val="0000FF"/>
                </a:highlight>
              </a:rPr>
              <a:t>: We see that the last thing these complainers should’ve been seeking was justice.</a:t>
            </a:r>
            <a:endParaRPr lang="en-ZA" sz="2400" u="sng" dirty="0">
              <a:solidFill>
                <a:srgbClr val="FFFFFF"/>
              </a:solidFill>
              <a:highlight>
                <a:srgbClr val="0000FF"/>
              </a:highlight>
            </a:endParaRPr>
          </a:p>
          <a:p>
            <a:pPr marL="501650" lvl="0" indent="-457200" algn="l" rtl="0">
              <a:lnSpc>
                <a:spcPct val="115000"/>
              </a:lnSpc>
              <a:spcBef>
                <a:spcPts val="1200"/>
              </a:spcBef>
              <a:spcAft>
                <a:spcPts val="0"/>
              </a:spcAft>
              <a:buClr>
                <a:srgbClr val="FFFFFF"/>
              </a:buClr>
              <a:buSzPts val="2900"/>
              <a:buFont typeface="+mj-lt"/>
              <a:buAutoNum type="arabicPeriod" startAt="2"/>
            </a:pPr>
            <a:r>
              <a:rPr lang="en-ZA" sz="2400" b="1" u="sng" dirty="0">
                <a:solidFill>
                  <a:srgbClr val="FFFFFF"/>
                </a:solidFill>
                <a:highlight>
                  <a:srgbClr val="0000FF"/>
                </a:highlight>
              </a:rPr>
              <a:t>Discourse 5 - Unacceptable Offerings -Tithing less than required (3:6-3:12)</a:t>
            </a:r>
            <a:r>
              <a:rPr lang="en-ZA" sz="2400" dirty="0">
                <a:solidFill>
                  <a:srgbClr val="FFFFFF"/>
                </a:solidFill>
                <a:highlight>
                  <a:srgbClr val="0000FF"/>
                </a:highlight>
              </a:rPr>
              <a:t>:</a:t>
            </a:r>
          </a:p>
          <a:p>
            <a:pPr marL="501650" lvl="0" indent="-457200" algn="l" rtl="0">
              <a:lnSpc>
                <a:spcPct val="115000"/>
              </a:lnSpc>
              <a:spcBef>
                <a:spcPts val="1200"/>
              </a:spcBef>
              <a:spcAft>
                <a:spcPts val="0"/>
              </a:spcAft>
              <a:buClr>
                <a:srgbClr val="FFFFFF"/>
              </a:buClr>
              <a:buSzPts val="2900"/>
              <a:buFont typeface="Arial" panose="020B0604020202020204" pitchFamily="34" charset="0"/>
              <a:buChar char="•"/>
            </a:pPr>
            <a:r>
              <a:rPr lang="en-ZA" sz="2400" b="1" dirty="0">
                <a:solidFill>
                  <a:srgbClr val="FFFFFF"/>
                </a:solidFill>
                <a:highlight>
                  <a:srgbClr val="0000FF"/>
                </a:highlight>
              </a:rPr>
              <a:t>Malachi 3:6</a:t>
            </a:r>
            <a:r>
              <a:rPr lang="en-ZA" sz="2400" dirty="0">
                <a:solidFill>
                  <a:srgbClr val="FFFFFF"/>
                </a:solidFill>
                <a:highlight>
                  <a:srgbClr val="0000FF"/>
                </a:highlight>
              </a:rPr>
              <a:t>: God’s immutability is why Israel have been shown so much favour, despite their sin, His unchanging love is why they haven’t been destroyed like Edom (see Malachi 1:2-5).</a:t>
            </a:r>
          </a:p>
          <a:p>
            <a:pPr marL="501650" lvl="0" indent="-457200" algn="l" rtl="0">
              <a:lnSpc>
                <a:spcPct val="115000"/>
              </a:lnSpc>
              <a:spcBef>
                <a:spcPts val="1200"/>
              </a:spcBef>
              <a:spcAft>
                <a:spcPts val="0"/>
              </a:spcAft>
              <a:buClr>
                <a:srgbClr val="FFFFFF"/>
              </a:buClr>
              <a:buSzPts val="2900"/>
              <a:buFont typeface="Arial" panose="020B0604020202020204" pitchFamily="34" charset="0"/>
              <a:buChar char="•"/>
            </a:pPr>
            <a:r>
              <a:rPr lang="en-ZA" sz="2400" b="1" dirty="0">
                <a:solidFill>
                  <a:srgbClr val="FFFFFF"/>
                </a:solidFill>
                <a:highlight>
                  <a:srgbClr val="0000FF"/>
                </a:highlight>
              </a:rPr>
              <a:t>Malachi 3:7</a:t>
            </a:r>
            <a:r>
              <a:rPr lang="en-ZA" sz="2400" dirty="0">
                <a:solidFill>
                  <a:srgbClr val="FFFFFF"/>
                </a:solidFill>
                <a:highlight>
                  <a:srgbClr val="0000FF"/>
                </a:highlight>
              </a:rPr>
              <a:t>: Instead of God destroying Israel He asks them to repent of their sins, and they ask how?</a:t>
            </a:r>
          </a:p>
        </p:txBody>
      </p:sp>
    </p:spTree>
    <p:extLst>
      <p:ext uri="{BB962C8B-B14F-4D97-AF65-F5344CB8AC3E}">
        <p14:creationId xmlns:p14="http://schemas.microsoft.com/office/powerpoint/2010/main" val="3690294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74"/>
        <p:cNvGrpSpPr/>
        <p:nvPr/>
      </p:nvGrpSpPr>
      <p:grpSpPr>
        <a:xfrm>
          <a:off x="0" y="0"/>
          <a:ext cx="0" cy="0"/>
          <a:chOff x="0" y="0"/>
          <a:chExt cx="0" cy="0"/>
        </a:xfrm>
      </p:grpSpPr>
      <p:sp>
        <p:nvSpPr>
          <p:cNvPr id="75" name="Google Shape;75;p17"/>
          <p:cNvSpPr txBox="1"/>
          <p:nvPr/>
        </p:nvSpPr>
        <p:spPr>
          <a:xfrm>
            <a:off x="0" y="0"/>
            <a:ext cx="9033300" cy="3890265"/>
          </a:xfrm>
          <a:prstGeom prst="rect">
            <a:avLst/>
          </a:prstGeom>
          <a:noFill/>
          <a:ln>
            <a:noFill/>
          </a:ln>
        </p:spPr>
        <p:txBody>
          <a:bodyPr spcFirstLastPara="1" wrap="square" lIns="91425" tIns="91425" rIns="91425" bIns="91425" anchor="t" anchorCtr="0">
            <a:spAutoFit/>
          </a:bodyPr>
          <a:lstStyle/>
          <a:p>
            <a:pPr marL="387350" indent="-342900">
              <a:lnSpc>
                <a:spcPct val="115000"/>
              </a:lnSpc>
              <a:spcBef>
                <a:spcPts val="1200"/>
              </a:spcBef>
              <a:buClr>
                <a:srgbClr val="FFFFFF"/>
              </a:buClr>
              <a:buSzPts val="2900"/>
              <a:buFont typeface="Arial" panose="020B0604020202020204" pitchFamily="34" charset="0"/>
              <a:buChar char="•"/>
            </a:pPr>
            <a:r>
              <a:rPr lang="en-ZA" sz="2400" b="1" dirty="0">
                <a:solidFill>
                  <a:srgbClr val="FFFFFF"/>
                </a:solidFill>
                <a:highlight>
                  <a:srgbClr val="0000FF"/>
                </a:highlight>
              </a:rPr>
              <a:t>Malachi 3:8</a:t>
            </a:r>
            <a:r>
              <a:rPr lang="en-ZA" sz="2400" dirty="0">
                <a:solidFill>
                  <a:srgbClr val="FFFFFF"/>
                </a:solidFill>
                <a:highlight>
                  <a:srgbClr val="0000FF"/>
                </a:highlight>
              </a:rPr>
              <a:t>: At this point Israel probably thought God would be grateful for what seemed like compliance, but God knew their hearts and asked a question that would get their back up.</a:t>
            </a:r>
          </a:p>
          <a:p>
            <a:pPr marL="387350" indent="-342900">
              <a:lnSpc>
                <a:spcPct val="115000"/>
              </a:lnSpc>
              <a:spcBef>
                <a:spcPts val="1200"/>
              </a:spcBef>
              <a:buClr>
                <a:srgbClr val="FFFFFF"/>
              </a:buClr>
              <a:buSzPts val="2900"/>
              <a:buFont typeface="Arial" panose="020B0604020202020204" pitchFamily="34" charset="0"/>
              <a:buChar char="•"/>
            </a:pPr>
            <a:r>
              <a:rPr lang="en-ZA" sz="2400" b="1" dirty="0">
                <a:solidFill>
                  <a:srgbClr val="FFFFFF"/>
                </a:solidFill>
                <a:highlight>
                  <a:srgbClr val="0000FF"/>
                </a:highlight>
              </a:rPr>
              <a:t>Malachi 3:9</a:t>
            </a:r>
            <a:r>
              <a:rPr lang="en-ZA" sz="2400" dirty="0">
                <a:solidFill>
                  <a:srgbClr val="FFFFFF"/>
                </a:solidFill>
                <a:highlight>
                  <a:srgbClr val="0000FF"/>
                </a:highlight>
              </a:rPr>
              <a:t>: God rebuked the entire nation for withholding the tithe (which would’ve been more than 10% of their income) and saying to them that the curses that they were experiencing was because of their failure to be obedient with regard to giving.</a:t>
            </a:r>
          </a:p>
        </p:txBody>
      </p:sp>
    </p:spTree>
    <p:extLst>
      <p:ext uri="{BB962C8B-B14F-4D97-AF65-F5344CB8AC3E}">
        <p14:creationId xmlns:p14="http://schemas.microsoft.com/office/powerpoint/2010/main" val="2379739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74"/>
        <p:cNvGrpSpPr/>
        <p:nvPr/>
      </p:nvGrpSpPr>
      <p:grpSpPr>
        <a:xfrm>
          <a:off x="0" y="0"/>
          <a:ext cx="0" cy="0"/>
          <a:chOff x="0" y="0"/>
          <a:chExt cx="0" cy="0"/>
        </a:xfrm>
      </p:grpSpPr>
      <p:sp>
        <p:nvSpPr>
          <p:cNvPr id="75" name="Google Shape;75;p17"/>
          <p:cNvSpPr txBox="1"/>
          <p:nvPr/>
        </p:nvSpPr>
        <p:spPr>
          <a:xfrm>
            <a:off x="0" y="0"/>
            <a:ext cx="9033300" cy="4856684"/>
          </a:xfrm>
          <a:prstGeom prst="rect">
            <a:avLst/>
          </a:prstGeom>
          <a:noFill/>
          <a:ln>
            <a:noFill/>
          </a:ln>
        </p:spPr>
        <p:txBody>
          <a:bodyPr spcFirstLastPara="1" wrap="square" lIns="91425" tIns="91425" rIns="91425" bIns="91425" anchor="t" anchorCtr="0">
            <a:spAutoFit/>
          </a:bodyPr>
          <a:lstStyle/>
          <a:p>
            <a:pPr marL="425450" lvl="0" indent="-342900" algn="l" rtl="0">
              <a:lnSpc>
                <a:spcPct val="115000"/>
              </a:lnSpc>
              <a:spcBef>
                <a:spcPts val="0"/>
              </a:spcBef>
              <a:spcAft>
                <a:spcPts val="0"/>
              </a:spcAft>
              <a:buClr>
                <a:srgbClr val="FFFFFF"/>
              </a:buClr>
              <a:buSzPts val="2300"/>
              <a:buFont typeface="Arial" panose="020B0604020202020204" pitchFamily="34" charset="0"/>
              <a:buChar char="•"/>
            </a:pPr>
            <a:r>
              <a:rPr lang="en-ZA" sz="2400" b="1" dirty="0">
                <a:solidFill>
                  <a:srgbClr val="FFFFFF"/>
                </a:solidFill>
              </a:rPr>
              <a:t>Malachi 3:10-11</a:t>
            </a:r>
            <a:r>
              <a:rPr lang="en-ZA" sz="2400" dirty="0">
                <a:solidFill>
                  <a:srgbClr val="FFFFFF"/>
                </a:solidFill>
              </a:rPr>
              <a:t>: </a:t>
            </a:r>
            <a:r>
              <a:rPr lang="en-ZA" sz="2400" dirty="0" err="1">
                <a:solidFill>
                  <a:srgbClr val="FFFFFF"/>
                </a:solidFill>
              </a:rPr>
              <a:t>Hugenberger</a:t>
            </a:r>
            <a:r>
              <a:rPr lang="en-ZA" sz="2400" dirty="0">
                <a:solidFill>
                  <a:srgbClr val="FFFFFF"/>
                </a:solidFill>
              </a:rPr>
              <a:t> on this section, </a:t>
            </a:r>
            <a:r>
              <a:rPr lang="en-ZA" sz="2400" u="sng" dirty="0">
                <a:solidFill>
                  <a:srgbClr val="FFFFFF"/>
                </a:solidFill>
              </a:rPr>
              <a:t>“When Jacob’s descendants similarly returned from their exile, they rebuilt the altar at Jerusalem, but they were grossly negligent in offering their tithes (see Nehemiah 13:10-13). This negligence may have seemed justified because of crop failure, drought and pestilence (10-11), which would have been more than enough to deter such complacent worshippers. The Lord reveals, however, that these natural disasters were the result, and not the cause, of the nation’s disobedience (see verse 8; Haggai 1:6, 9-11; 2:16-19)”</a:t>
            </a:r>
            <a:r>
              <a:rPr lang="en-ZA" sz="2400" dirty="0">
                <a:solidFill>
                  <a:srgbClr val="FFFFFF"/>
                </a:solidFill>
              </a:rPr>
              <a:t>. </a:t>
            </a:r>
          </a:p>
          <a:p>
            <a:pPr marL="425450" lvl="0" indent="-342900" algn="l" rtl="0">
              <a:lnSpc>
                <a:spcPct val="115000"/>
              </a:lnSpc>
              <a:spcBef>
                <a:spcPts val="0"/>
              </a:spcBef>
              <a:spcAft>
                <a:spcPts val="0"/>
              </a:spcAft>
              <a:buClr>
                <a:srgbClr val="FFFFFF"/>
              </a:buClr>
              <a:buSzPts val="2300"/>
              <a:buFont typeface="Arial" panose="020B0604020202020204" pitchFamily="34" charset="0"/>
              <a:buChar char="•"/>
            </a:pPr>
            <a:r>
              <a:rPr lang="en-ZA" sz="2400" b="1" dirty="0">
                <a:solidFill>
                  <a:srgbClr val="FFFFFF"/>
                </a:solidFill>
              </a:rPr>
              <a:t>Malachi 3:10</a:t>
            </a:r>
            <a:r>
              <a:rPr lang="en-ZA" sz="2400" dirty="0">
                <a:solidFill>
                  <a:srgbClr val="FFFFFF"/>
                </a:solidFill>
              </a:rPr>
              <a:t>: God answers Israel’s question in Malachi 3:7.</a:t>
            </a:r>
          </a:p>
        </p:txBody>
      </p:sp>
    </p:spTree>
    <p:extLst>
      <p:ext uri="{BB962C8B-B14F-4D97-AF65-F5344CB8AC3E}">
        <p14:creationId xmlns:p14="http://schemas.microsoft.com/office/powerpoint/2010/main" val="873712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74"/>
        <p:cNvGrpSpPr/>
        <p:nvPr/>
      </p:nvGrpSpPr>
      <p:grpSpPr>
        <a:xfrm>
          <a:off x="0" y="0"/>
          <a:ext cx="0" cy="0"/>
          <a:chOff x="0" y="0"/>
          <a:chExt cx="0" cy="0"/>
        </a:xfrm>
      </p:grpSpPr>
      <p:sp>
        <p:nvSpPr>
          <p:cNvPr id="75" name="Google Shape;75;p17"/>
          <p:cNvSpPr txBox="1"/>
          <p:nvPr/>
        </p:nvSpPr>
        <p:spPr>
          <a:xfrm>
            <a:off x="0" y="0"/>
            <a:ext cx="9033300" cy="5139838"/>
          </a:xfrm>
          <a:prstGeom prst="rect">
            <a:avLst/>
          </a:prstGeom>
          <a:noFill/>
          <a:ln>
            <a:noFill/>
          </a:ln>
        </p:spPr>
        <p:txBody>
          <a:bodyPr spcFirstLastPara="1" wrap="square" lIns="91425" tIns="91425" rIns="91425" bIns="91425" anchor="t" anchorCtr="0">
            <a:spAutoFit/>
          </a:bodyPr>
          <a:lstStyle/>
          <a:p>
            <a:pPr marL="425450" indent="-342900">
              <a:lnSpc>
                <a:spcPct val="115000"/>
              </a:lnSpc>
              <a:buClr>
                <a:srgbClr val="FFFFFF"/>
              </a:buClr>
              <a:buSzPts val="2300"/>
              <a:buFont typeface="Arial" panose="020B0604020202020204" pitchFamily="34" charset="0"/>
              <a:buChar char="•"/>
            </a:pPr>
            <a:r>
              <a:rPr lang="en-ZA" sz="2800" b="1" dirty="0">
                <a:solidFill>
                  <a:srgbClr val="FFFFFF"/>
                </a:solidFill>
              </a:rPr>
              <a:t>Malachi 3:12</a:t>
            </a:r>
            <a:r>
              <a:rPr lang="en-ZA" sz="2800" dirty="0">
                <a:solidFill>
                  <a:srgbClr val="FFFFFF"/>
                </a:solidFill>
              </a:rPr>
              <a:t>: We’re told what listening to God will result in.</a:t>
            </a:r>
          </a:p>
          <a:p>
            <a:pPr marL="425450" lvl="0" indent="-342900" algn="l" rtl="0">
              <a:lnSpc>
                <a:spcPct val="115000"/>
              </a:lnSpc>
              <a:spcBef>
                <a:spcPts val="0"/>
              </a:spcBef>
              <a:spcAft>
                <a:spcPts val="0"/>
              </a:spcAft>
              <a:buClr>
                <a:srgbClr val="FFFFFF"/>
              </a:buClr>
              <a:buSzPts val="2300"/>
              <a:buFont typeface="Arial" panose="020B0604020202020204" pitchFamily="34" charset="0"/>
              <a:buChar char="•"/>
            </a:pPr>
            <a:r>
              <a:rPr lang="en-ZA" sz="2800" b="1" dirty="0">
                <a:solidFill>
                  <a:srgbClr val="FFFFFF"/>
                </a:solidFill>
              </a:rPr>
              <a:t>Question 1</a:t>
            </a:r>
            <a:r>
              <a:rPr lang="en-ZA" sz="2800" dirty="0">
                <a:solidFill>
                  <a:srgbClr val="FFFFFF"/>
                </a:solidFill>
              </a:rPr>
              <a:t>: </a:t>
            </a:r>
            <a:r>
              <a:rPr lang="en-ZA" sz="2800" i="1" dirty="0">
                <a:solidFill>
                  <a:srgbClr val="FFFFFF"/>
                </a:solidFill>
              </a:rPr>
              <a:t>Are we required to tithe in the New Covenant? Or does the New Testament require that we tithe?</a:t>
            </a:r>
          </a:p>
          <a:p>
            <a:pPr marL="425450" lvl="0" indent="-342900" algn="l" rtl="0">
              <a:lnSpc>
                <a:spcPct val="115000"/>
              </a:lnSpc>
              <a:spcBef>
                <a:spcPts val="0"/>
              </a:spcBef>
              <a:spcAft>
                <a:spcPts val="0"/>
              </a:spcAft>
              <a:buClr>
                <a:srgbClr val="FFFFFF"/>
              </a:buClr>
              <a:buSzPts val="2300"/>
              <a:buFont typeface="Courier New" panose="02070309020205020404" pitchFamily="49" charset="0"/>
              <a:buChar char="o"/>
            </a:pPr>
            <a:r>
              <a:rPr lang="en-ZA" sz="2800" dirty="0">
                <a:solidFill>
                  <a:srgbClr val="FFFFFF"/>
                </a:solidFill>
              </a:rPr>
              <a:t>No, it was a part of the Old Testament Law that required the giving of a tenth of one’s income (almost like a tax, bearing in mind that Israel was a country with God as their King – therefore paying the priests was the responsibility of the whole nation).</a:t>
            </a:r>
          </a:p>
        </p:txBody>
      </p:sp>
    </p:spTree>
    <p:extLst>
      <p:ext uri="{BB962C8B-B14F-4D97-AF65-F5344CB8AC3E}">
        <p14:creationId xmlns:p14="http://schemas.microsoft.com/office/powerpoint/2010/main" val="114295931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15280</TotalTime>
  <Words>1134</Words>
  <Application>Microsoft Office PowerPoint</Application>
  <PresentationFormat>On-screen Show (16:9)</PresentationFormat>
  <Paragraphs>45</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Courier New</vt:lpstr>
      <vt:lpstr>Simple Light</vt:lpstr>
      <vt:lpstr>Overview of Malachi (Part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Cycle of Judges.</dc:title>
  <dc:creator>Andrew Gersbach</dc:creator>
  <cp:lastModifiedBy>Goodwood Baptist Church</cp:lastModifiedBy>
  <cp:revision>143</cp:revision>
  <dcterms:modified xsi:type="dcterms:W3CDTF">2023-04-02T15:35:01Z</dcterms:modified>
</cp:coreProperties>
</file>