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77" r:id="rId5"/>
    <p:sldId id="269" r:id="rId6"/>
    <p:sldId id="270" r:id="rId7"/>
    <p:sldId id="278" r:id="rId8"/>
    <p:sldId id="279" r:id="rId9"/>
    <p:sldId id="265" r:id="rId10"/>
    <p:sldId id="280" r:id="rId11"/>
    <p:sldId id="271"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3699" autoAdjust="0"/>
  </p:normalViewPr>
  <p:slideViewPr>
    <p:cSldViewPr snapToGrid="0">
      <p:cViewPr varScale="1">
        <p:scale>
          <a:sx n="84" d="100"/>
          <a:sy n="84" d="100"/>
        </p:scale>
        <p:origin x="1020"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cd0260c48a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cd0260c48a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cd0260c48a_0_2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cd0260c48a_0_2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321376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cd0260c48a_0_2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cd0260c48a_0_2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43151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cd0260c48a_0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cd0260c48a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cd0260c48a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cd0260c48a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cd0260c48a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cd0260c48a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29833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cd0260c48a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cd0260c48a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599026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cd0260c48a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cd0260c48a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821903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cd0260c48a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cd0260c48a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791731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cd0260c48a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cd0260c48a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051452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cd0260c48a_0_2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cd0260c48a_0_2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94206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4"/>
            <a:ext cx="8520600" cy="2264633"/>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ZA" sz="5400" b="1" u="sng" dirty="0">
                <a:solidFill>
                  <a:schemeClr val="lt1"/>
                </a:solidFill>
              </a:rPr>
              <a:t>Jesus puts the fear of God into Pig Farmers:</a:t>
            </a:r>
            <a:endParaRPr lang="en-ZA" sz="6000" b="1" dirty="0">
              <a:solidFill>
                <a:schemeClr val="lt1"/>
              </a:solidFill>
            </a:endParaRPr>
          </a:p>
        </p:txBody>
      </p:sp>
      <p:sp>
        <p:nvSpPr>
          <p:cNvPr id="55" name="Google Shape;55;p13"/>
          <p:cNvSpPr txBox="1">
            <a:spLocks noGrp="1"/>
          </p:cNvSpPr>
          <p:nvPr>
            <p:ph type="subTitle" idx="1"/>
          </p:nvPr>
        </p:nvSpPr>
        <p:spPr>
          <a:xfrm>
            <a:off x="311700" y="3543299"/>
            <a:ext cx="8520600" cy="1288333"/>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ZA" sz="4800" b="1" dirty="0">
                <a:solidFill>
                  <a:schemeClr val="lt1"/>
                </a:solidFill>
              </a:rPr>
              <a:t>Mark 5:1-20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74"/>
        <p:cNvGrpSpPr/>
        <p:nvPr/>
      </p:nvGrpSpPr>
      <p:grpSpPr>
        <a:xfrm>
          <a:off x="0" y="0"/>
          <a:ext cx="0" cy="0"/>
          <a:chOff x="0" y="0"/>
          <a:chExt cx="0" cy="0"/>
        </a:xfrm>
      </p:grpSpPr>
      <p:sp>
        <p:nvSpPr>
          <p:cNvPr id="75" name="Google Shape;75;p17"/>
          <p:cNvSpPr txBox="1"/>
          <p:nvPr/>
        </p:nvSpPr>
        <p:spPr>
          <a:xfrm>
            <a:off x="0" y="0"/>
            <a:ext cx="9033300" cy="4622774"/>
          </a:xfrm>
          <a:prstGeom prst="rect">
            <a:avLst/>
          </a:prstGeom>
          <a:noFill/>
          <a:ln>
            <a:noFill/>
          </a:ln>
        </p:spPr>
        <p:txBody>
          <a:bodyPr spcFirstLastPara="1" wrap="square" lIns="91425" tIns="91425" rIns="91425" bIns="91425" anchor="t" anchorCtr="0">
            <a:spAutoFit/>
          </a:bodyPr>
          <a:lstStyle/>
          <a:p>
            <a:pPr marL="501650" indent="-457200">
              <a:lnSpc>
                <a:spcPct val="115000"/>
              </a:lnSpc>
              <a:spcBef>
                <a:spcPts val="1200"/>
              </a:spcBef>
              <a:buClr>
                <a:srgbClr val="FFFFFF"/>
              </a:buClr>
              <a:buSzPts val="2900"/>
              <a:buFont typeface="+mj-lt"/>
              <a:buAutoNum type="arabicPeriod" startAt="3"/>
            </a:pPr>
            <a:r>
              <a:rPr lang="en-ZA" sz="2400" b="1" u="sng" dirty="0">
                <a:solidFill>
                  <a:srgbClr val="FFFFFF"/>
                </a:solidFill>
              </a:rPr>
              <a:t>Character 3: The Locals (A failure to see what’s good for them)</a:t>
            </a:r>
            <a:r>
              <a:rPr lang="en-ZA" sz="2400" dirty="0">
                <a:solidFill>
                  <a:srgbClr val="FFFFFF"/>
                </a:solidFill>
              </a:rPr>
              <a:t>:</a:t>
            </a:r>
          </a:p>
          <a:p>
            <a:pPr marL="387350" indent="-342900">
              <a:lnSpc>
                <a:spcPct val="115000"/>
              </a:lnSpc>
              <a:spcBef>
                <a:spcPts val="1200"/>
              </a:spcBef>
              <a:buClr>
                <a:srgbClr val="FFFFFF"/>
              </a:buClr>
              <a:buSzPts val="2900"/>
              <a:buFont typeface="Arial" panose="020B0604020202020204" pitchFamily="34" charset="0"/>
              <a:buChar char="•"/>
            </a:pPr>
            <a:r>
              <a:rPr lang="en-ZA" sz="2400" dirty="0">
                <a:solidFill>
                  <a:srgbClr val="FFFFFF"/>
                </a:solidFill>
                <a:highlight>
                  <a:srgbClr val="0000FF"/>
                </a:highlight>
              </a:rPr>
              <a:t>Jesus just saved this area from a horrifying enemy and how did they thank Him? You killed our pigs, so leave (</a:t>
            </a:r>
            <a:r>
              <a:rPr lang="en-ZA" sz="2400" b="1" dirty="0">
                <a:solidFill>
                  <a:srgbClr val="FFFFFF"/>
                </a:solidFill>
                <a:highlight>
                  <a:srgbClr val="0000FF"/>
                </a:highlight>
              </a:rPr>
              <a:t>see Mark 5:14-17</a:t>
            </a:r>
            <a:r>
              <a:rPr lang="en-ZA" sz="2400" dirty="0">
                <a:solidFill>
                  <a:srgbClr val="FFFFFF"/>
                </a:solidFill>
                <a:highlight>
                  <a:srgbClr val="0000FF"/>
                </a:highlight>
              </a:rPr>
              <a:t>).</a:t>
            </a:r>
          </a:p>
          <a:p>
            <a:pPr marL="387350" indent="-342900">
              <a:lnSpc>
                <a:spcPct val="115000"/>
              </a:lnSpc>
              <a:spcBef>
                <a:spcPts val="1200"/>
              </a:spcBef>
              <a:buClr>
                <a:srgbClr val="FFFFFF"/>
              </a:buClr>
              <a:buSzPts val="2900"/>
              <a:buFont typeface="Arial" panose="020B0604020202020204" pitchFamily="34" charset="0"/>
              <a:buChar char="•"/>
            </a:pPr>
            <a:r>
              <a:rPr lang="en-ZA" sz="2400" dirty="0">
                <a:solidFill>
                  <a:srgbClr val="FFFFFF"/>
                </a:solidFill>
                <a:highlight>
                  <a:srgbClr val="0000FF"/>
                </a:highlight>
              </a:rPr>
              <a:t>Think about Israel grumbling in the desert (</a:t>
            </a:r>
            <a:r>
              <a:rPr lang="en-ZA" sz="2400" b="1" dirty="0">
                <a:solidFill>
                  <a:srgbClr val="FFFFFF"/>
                </a:solidFill>
                <a:highlight>
                  <a:srgbClr val="0000FF"/>
                </a:highlight>
              </a:rPr>
              <a:t>Exodus 16:3</a:t>
            </a:r>
            <a:r>
              <a:rPr lang="en-ZA" sz="2400" dirty="0">
                <a:solidFill>
                  <a:srgbClr val="FFFFFF"/>
                </a:solidFill>
                <a:highlight>
                  <a:srgbClr val="0000FF"/>
                </a:highlight>
              </a:rPr>
              <a:t>).</a:t>
            </a:r>
          </a:p>
          <a:p>
            <a:pPr marL="387350" indent="-342900">
              <a:lnSpc>
                <a:spcPct val="115000"/>
              </a:lnSpc>
              <a:spcBef>
                <a:spcPts val="1200"/>
              </a:spcBef>
              <a:buClr>
                <a:srgbClr val="FFFFFF"/>
              </a:buClr>
              <a:buSzPts val="2900"/>
              <a:buFont typeface="Arial" panose="020B0604020202020204" pitchFamily="34" charset="0"/>
              <a:buChar char="•"/>
            </a:pPr>
            <a:r>
              <a:rPr lang="en-ZA" sz="2400" b="1" dirty="0">
                <a:solidFill>
                  <a:srgbClr val="FFFFFF"/>
                </a:solidFill>
                <a:highlight>
                  <a:srgbClr val="0000FF"/>
                </a:highlight>
              </a:rPr>
              <a:t>1 John 5:3</a:t>
            </a:r>
            <a:r>
              <a:rPr lang="en-ZA" sz="2400" dirty="0">
                <a:solidFill>
                  <a:srgbClr val="FFFFFF"/>
                </a:solidFill>
                <a:highlight>
                  <a:srgbClr val="0000FF"/>
                </a:highlight>
              </a:rPr>
              <a:t> states, </a:t>
            </a:r>
            <a:r>
              <a:rPr lang="en-ZA" sz="2400" b="1" dirty="0">
                <a:solidFill>
                  <a:srgbClr val="FFFFFF"/>
                </a:solidFill>
                <a:highlight>
                  <a:srgbClr val="0000FF"/>
                </a:highlight>
              </a:rPr>
              <a:t>“For this is the love of God, that we keep his commandments. And his commandments are not burdensome”</a:t>
            </a:r>
            <a:r>
              <a:rPr lang="en-ZA" sz="2400" dirty="0">
                <a:solidFill>
                  <a:srgbClr val="FFFFFF"/>
                </a:solidFill>
                <a:highlight>
                  <a:srgbClr val="0000FF"/>
                </a:highlight>
              </a:rPr>
              <a:t>.</a:t>
            </a:r>
          </a:p>
        </p:txBody>
      </p:sp>
    </p:spTree>
    <p:extLst>
      <p:ext uri="{BB962C8B-B14F-4D97-AF65-F5344CB8AC3E}">
        <p14:creationId xmlns:p14="http://schemas.microsoft.com/office/powerpoint/2010/main" val="1914744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74"/>
        <p:cNvGrpSpPr/>
        <p:nvPr/>
      </p:nvGrpSpPr>
      <p:grpSpPr>
        <a:xfrm>
          <a:off x="0" y="0"/>
          <a:ext cx="0" cy="0"/>
          <a:chOff x="0" y="0"/>
          <a:chExt cx="0" cy="0"/>
        </a:xfrm>
      </p:grpSpPr>
      <p:sp>
        <p:nvSpPr>
          <p:cNvPr id="75" name="Google Shape;75;p17"/>
          <p:cNvSpPr txBox="1"/>
          <p:nvPr/>
        </p:nvSpPr>
        <p:spPr>
          <a:xfrm>
            <a:off x="0" y="0"/>
            <a:ext cx="9033300" cy="5024422"/>
          </a:xfrm>
          <a:prstGeom prst="rect">
            <a:avLst/>
          </a:prstGeom>
          <a:noFill/>
          <a:ln>
            <a:noFill/>
          </a:ln>
        </p:spPr>
        <p:txBody>
          <a:bodyPr spcFirstLastPara="1" wrap="square" lIns="91425" tIns="91425" rIns="91425" bIns="91425" anchor="t" anchorCtr="0">
            <a:spAutoFit/>
          </a:bodyPr>
          <a:lstStyle/>
          <a:p>
            <a:pPr marL="44450">
              <a:lnSpc>
                <a:spcPct val="115000"/>
              </a:lnSpc>
              <a:spcBef>
                <a:spcPts val="1200"/>
              </a:spcBef>
              <a:buClr>
                <a:srgbClr val="FFFFFF"/>
              </a:buClr>
              <a:buSzPts val="2900"/>
            </a:pPr>
            <a:r>
              <a:rPr lang="en-ZA" sz="2300" b="1" u="sng" dirty="0">
                <a:solidFill>
                  <a:srgbClr val="FFFFFF"/>
                </a:solidFill>
              </a:rPr>
              <a:t>Conclusion</a:t>
            </a:r>
            <a:r>
              <a:rPr lang="en-ZA" sz="2300" dirty="0">
                <a:solidFill>
                  <a:srgbClr val="FFFFFF"/>
                </a:solidFill>
              </a:rPr>
              <a:t>:</a:t>
            </a:r>
          </a:p>
          <a:p>
            <a:pPr marL="387350" indent="-342900">
              <a:lnSpc>
                <a:spcPct val="115000"/>
              </a:lnSpc>
              <a:spcBef>
                <a:spcPts val="1200"/>
              </a:spcBef>
              <a:buClr>
                <a:srgbClr val="FFFFFF"/>
              </a:buClr>
              <a:buSzPts val="2900"/>
              <a:buFont typeface="Arial" panose="020B0604020202020204" pitchFamily="34" charset="0"/>
              <a:buChar char="•"/>
            </a:pPr>
            <a:r>
              <a:rPr lang="en-ZA" sz="2300" dirty="0">
                <a:solidFill>
                  <a:srgbClr val="FFFFFF"/>
                </a:solidFill>
              </a:rPr>
              <a:t>Let’s end by linking what happened when Jesus subdued the storm to this account of Jesus healing the demoniac and reveal what happens when people encounter what’s Holy (compare </a:t>
            </a:r>
            <a:r>
              <a:rPr lang="en-ZA" sz="2300" b="1" dirty="0">
                <a:solidFill>
                  <a:srgbClr val="FFFFFF"/>
                </a:solidFill>
              </a:rPr>
              <a:t>Mark 4:41 &amp; Mark 5:15</a:t>
            </a:r>
            <a:r>
              <a:rPr lang="en-ZA" sz="2300" dirty="0">
                <a:solidFill>
                  <a:srgbClr val="FFFFFF"/>
                </a:solidFill>
              </a:rPr>
              <a:t>)</a:t>
            </a:r>
            <a:r>
              <a:rPr lang="en-ZA" sz="2300" dirty="0">
                <a:solidFill>
                  <a:srgbClr val="FFFFFF"/>
                </a:solidFill>
                <a:highlight>
                  <a:srgbClr val="0000FF"/>
                </a:highlight>
              </a:rPr>
              <a:t>.</a:t>
            </a:r>
          </a:p>
          <a:p>
            <a:pPr marL="330200" indent="-285750">
              <a:lnSpc>
                <a:spcPct val="115000"/>
              </a:lnSpc>
              <a:spcBef>
                <a:spcPts val="1200"/>
              </a:spcBef>
              <a:buClr>
                <a:srgbClr val="FFFFFF"/>
              </a:buClr>
              <a:buSzPts val="2900"/>
              <a:buFont typeface="Arial" panose="020B0604020202020204" pitchFamily="34" charset="0"/>
              <a:buChar char="•"/>
            </a:pPr>
            <a:r>
              <a:rPr lang="en-ZA" sz="2300" dirty="0">
                <a:solidFill>
                  <a:srgbClr val="FFFFFF"/>
                </a:solidFill>
                <a:highlight>
                  <a:srgbClr val="0000FF"/>
                </a:highlight>
              </a:rPr>
              <a:t>May our exposure to the Gospels remind us that we serve a powerful and scary God that isn’t safe; and instead of asking Him to leave, would we rather take refuge in Him.</a:t>
            </a:r>
          </a:p>
          <a:p>
            <a:pPr marL="44450">
              <a:lnSpc>
                <a:spcPct val="115000"/>
              </a:lnSpc>
              <a:spcBef>
                <a:spcPts val="1200"/>
              </a:spcBef>
              <a:buClr>
                <a:srgbClr val="FFFFFF"/>
              </a:buClr>
              <a:buSzPts val="2900"/>
            </a:pPr>
            <a:r>
              <a:rPr lang="en-ZA" sz="2300" b="1" u="sng" dirty="0">
                <a:solidFill>
                  <a:srgbClr val="FFFFFF"/>
                </a:solidFill>
                <a:highlight>
                  <a:srgbClr val="0000FF"/>
                </a:highlight>
              </a:rPr>
              <a:t>Benediction</a:t>
            </a:r>
            <a:r>
              <a:rPr lang="en-ZA" sz="2300" dirty="0">
                <a:solidFill>
                  <a:srgbClr val="FFFFFF"/>
                </a:solidFill>
                <a:highlight>
                  <a:srgbClr val="0000FF"/>
                </a:highlight>
              </a:rPr>
              <a:t>: </a:t>
            </a:r>
            <a:r>
              <a:rPr lang="en-ZA" sz="2300" b="1" dirty="0">
                <a:solidFill>
                  <a:srgbClr val="FFFFFF"/>
                </a:solidFill>
                <a:highlight>
                  <a:srgbClr val="0000FF"/>
                </a:highlight>
              </a:rPr>
              <a:t>Isaiah 6:1-7</a:t>
            </a:r>
          </a:p>
          <a:p>
            <a:pPr marL="44450">
              <a:lnSpc>
                <a:spcPct val="115000"/>
              </a:lnSpc>
              <a:spcBef>
                <a:spcPts val="1200"/>
              </a:spcBef>
              <a:buClr>
                <a:srgbClr val="FFFFFF"/>
              </a:buClr>
              <a:buSzPts val="2900"/>
            </a:pPr>
            <a:endParaRPr lang="en-ZA" sz="2300" dirty="0">
              <a:solidFill>
                <a:srgbClr val="FFFFFF"/>
              </a:solidFill>
              <a:highlight>
                <a:srgbClr val="0000FF"/>
              </a:highlight>
            </a:endParaRPr>
          </a:p>
        </p:txBody>
      </p:sp>
    </p:spTree>
    <p:extLst>
      <p:ext uri="{BB962C8B-B14F-4D97-AF65-F5344CB8AC3E}">
        <p14:creationId xmlns:p14="http://schemas.microsoft.com/office/powerpoint/2010/main" val="1266994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59"/>
        <p:cNvGrpSpPr/>
        <p:nvPr/>
      </p:nvGrpSpPr>
      <p:grpSpPr>
        <a:xfrm>
          <a:off x="0" y="0"/>
          <a:ext cx="0" cy="0"/>
          <a:chOff x="0" y="0"/>
          <a:chExt cx="0" cy="0"/>
        </a:xfrm>
      </p:grpSpPr>
      <p:sp>
        <p:nvSpPr>
          <p:cNvPr id="60" name="Google Shape;60;p14"/>
          <p:cNvSpPr txBox="1"/>
          <p:nvPr/>
        </p:nvSpPr>
        <p:spPr>
          <a:xfrm>
            <a:off x="0" y="0"/>
            <a:ext cx="9033300" cy="5144198"/>
          </a:xfrm>
          <a:prstGeom prst="rect">
            <a:avLst/>
          </a:prstGeom>
          <a:noFill/>
          <a:ln>
            <a:noFill/>
          </a:ln>
        </p:spPr>
        <p:txBody>
          <a:bodyPr spcFirstLastPara="1" wrap="square" lIns="91425" tIns="91425" rIns="91425" bIns="91425" anchor="t" anchorCtr="0">
            <a:spAutoFit/>
          </a:bodyPr>
          <a:lstStyle/>
          <a:p>
            <a:pPr marL="44450" lvl="0" algn="l" rtl="0">
              <a:lnSpc>
                <a:spcPct val="115000"/>
              </a:lnSpc>
              <a:spcBef>
                <a:spcPts val="1000"/>
              </a:spcBef>
              <a:spcAft>
                <a:spcPts val="0"/>
              </a:spcAft>
              <a:buClr>
                <a:schemeClr val="lt1"/>
              </a:buClr>
              <a:buSzPts val="2900"/>
            </a:pPr>
            <a:r>
              <a:rPr lang="en-ZA" sz="2100" b="1" u="sng" dirty="0">
                <a:solidFill>
                  <a:schemeClr val="lt1"/>
                </a:solidFill>
              </a:rPr>
              <a:t>Opening Reading:</a:t>
            </a:r>
            <a:r>
              <a:rPr lang="en-ZA" sz="2100" b="1" dirty="0">
                <a:solidFill>
                  <a:schemeClr val="lt1"/>
                </a:solidFill>
              </a:rPr>
              <a:t> Mark 5:1-20</a:t>
            </a:r>
            <a:endParaRPr lang="en-ZA" sz="2100" b="1" u="sng" dirty="0">
              <a:solidFill>
                <a:schemeClr val="lt1"/>
              </a:solidFill>
            </a:endParaRPr>
          </a:p>
          <a:p>
            <a:pPr marL="44450" lvl="0" algn="l" rtl="0">
              <a:lnSpc>
                <a:spcPct val="115000"/>
              </a:lnSpc>
              <a:spcBef>
                <a:spcPts val="0"/>
              </a:spcBef>
              <a:spcAft>
                <a:spcPts val="0"/>
              </a:spcAft>
              <a:buClr>
                <a:srgbClr val="FFFFFF"/>
              </a:buClr>
              <a:buSzPts val="2900"/>
            </a:pPr>
            <a:r>
              <a:rPr lang="en-ZA" sz="2100" b="1" u="sng" dirty="0">
                <a:solidFill>
                  <a:srgbClr val="FFFFFF"/>
                </a:solidFill>
              </a:rPr>
              <a:t>Introduction:</a:t>
            </a:r>
          </a:p>
          <a:p>
            <a:pPr marL="387350" lvl="0" indent="-342900" algn="l" rtl="0">
              <a:lnSpc>
                <a:spcPct val="115000"/>
              </a:lnSpc>
              <a:spcBef>
                <a:spcPts val="0"/>
              </a:spcBef>
              <a:spcAft>
                <a:spcPts val="0"/>
              </a:spcAft>
              <a:buClr>
                <a:srgbClr val="FFFFFF"/>
              </a:buClr>
              <a:buSzPts val="2900"/>
              <a:buFont typeface="Arial" panose="020B0604020202020204" pitchFamily="34" charset="0"/>
              <a:buChar char="•"/>
            </a:pPr>
            <a:r>
              <a:rPr lang="en-ZA" sz="2100" dirty="0">
                <a:solidFill>
                  <a:srgbClr val="FFFFFF"/>
                </a:solidFill>
              </a:rPr>
              <a:t>Today we’re going to be studying Jesus’ run-in with a severely demon-possessed man.</a:t>
            </a:r>
          </a:p>
          <a:p>
            <a:pPr marL="387350" lvl="0" indent="-342900" algn="l" rtl="0">
              <a:lnSpc>
                <a:spcPct val="115000"/>
              </a:lnSpc>
              <a:spcBef>
                <a:spcPts val="0"/>
              </a:spcBef>
              <a:spcAft>
                <a:spcPts val="0"/>
              </a:spcAft>
              <a:buClr>
                <a:srgbClr val="FFFFFF"/>
              </a:buClr>
              <a:buSzPts val="2900"/>
              <a:buFont typeface="Arial" panose="020B0604020202020204" pitchFamily="34" charset="0"/>
              <a:buChar char="•"/>
            </a:pPr>
            <a:r>
              <a:rPr lang="en-ZA" sz="2100" u="sng" dirty="0">
                <a:solidFill>
                  <a:srgbClr val="FFFFFF"/>
                </a:solidFill>
              </a:rPr>
              <a:t>Apparent Contradiction 1</a:t>
            </a:r>
            <a:r>
              <a:rPr lang="en-ZA" sz="2100" dirty="0">
                <a:solidFill>
                  <a:srgbClr val="FFFFFF"/>
                </a:solidFill>
              </a:rPr>
              <a:t>: The region is referred to as </a:t>
            </a:r>
            <a:r>
              <a:rPr lang="en-ZA" sz="2100" dirty="0" err="1">
                <a:solidFill>
                  <a:srgbClr val="FFFFFF"/>
                </a:solidFill>
              </a:rPr>
              <a:t>Gerasenes</a:t>
            </a:r>
            <a:r>
              <a:rPr lang="en-ZA" sz="2100" dirty="0">
                <a:solidFill>
                  <a:srgbClr val="FFFFFF"/>
                </a:solidFill>
              </a:rPr>
              <a:t> in Mark and Luke, and Gadarenes in Matthew. There are several reasonable explanations for this variation in the name (we don’t say that the calling of Levi’s contradictory, because Matthew’s Gospel refers to Levi as Matthew).</a:t>
            </a:r>
          </a:p>
          <a:p>
            <a:pPr marL="387350" lvl="0" indent="-342900" algn="l" rtl="0">
              <a:lnSpc>
                <a:spcPct val="115000"/>
              </a:lnSpc>
              <a:spcBef>
                <a:spcPts val="0"/>
              </a:spcBef>
              <a:spcAft>
                <a:spcPts val="0"/>
              </a:spcAft>
              <a:buClr>
                <a:srgbClr val="FFFFFF"/>
              </a:buClr>
              <a:buSzPts val="2900"/>
              <a:buFont typeface="Arial" panose="020B0604020202020204" pitchFamily="34" charset="0"/>
              <a:buChar char="•"/>
            </a:pPr>
            <a:r>
              <a:rPr lang="en-ZA" sz="2100" u="sng" dirty="0">
                <a:solidFill>
                  <a:srgbClr val="FFFFFF"/>
                </a:solidFill>
              </a:rPr>
              <a:t>Apparent Contradiction 2</a:t>
            </a:r>
            <a:r>
              <a:rPr lang="en-ZA" sz="2100" dirty="0">
                <a:solidFill>
                  <a:srgbClr val="FFFFFF"/>
                </a:solidFill>
              </a:rPr>
              <a:t>: One Demoniac in Mark and Luke, and two in Matthew. Mark and Luke have a different emphasis to Matthew (Mark and Luke’s emphasis is the man that asked to leave the region with Jesus, that isn’t even mentioned in the Matthew account).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64"/>
        <p:cNvGrpSpPr/>
        <p:nvPr/>
      </p:nvGrpSpPr>
      <p:grpSpPr>
        <a:xfrm>
          <a:off x="0" y="0"/>
          <a:ext cx="0" cy="0"/>
          <a:chOff x="0" y="0"/>
          <a:chExt cx="0" cy="0"/>
        </a:xfrm>
      </p:grpSpPr>
      <p:sp>
        <p:nvSpPr>
          <p:cNvPr id="65" name="Google Shape;65;p15"/>
          <p:cNvSpPr txBox="1"/>
          <p:nvPr/>
        </p:nvSpPr>
        <p:spPr>
          <a:xfrm>
            <a:off x="110699" y="0"/>
            <a:ext cx="8867045" cy="5246021"/>
          </a:xfrm>
          <a:prstGeom prst="rect">
            <a:avLst/>
          </a:prstGeom>
          <a:noFill/>
          <a:ln>
            <a:noFill/>
          </a:ln>
        </p:spPr>
        <p:txBody>
          <a:bodyPr spcFirstLastPara="1" wrap="square" lIns="91425" tIns="91425" rIns="91425" bIns="91425" anchor="t" anchorCtr="0">
            <a:spAutoFit/>
          </a:bodyPr>
          <a:lstStyle/>
          <a:p>
            <a:pPr marL="501650" lvl="0" indent="-457200" algn="l" rtl="0">
              <a:lnSpc>
                <a:spcPct val="115000"/>
              </a:lnSpc>
              <a:spcBef>
                <a:spcPts val="0"/>
              </a:spcBef>
              <a:spcAft>
                <a:spcPts val="0"/>
              </a:spcAft>
              <a:buClr>
                <a:srgbClr val="FFFFFF"/>
              </a:buClr>
              <a:buSzPts val="2900"/>
              <a:buFont typeface="+mj-lt"/>
              <a:buAutoNum type="arabicPeriod"/>
            </a:pPr>
            <a:r>
              <a:rPr lang="en-ZA" sz="2200" b="1" u="sng" dirty="0">
                <a:solidFill>
                  <a:srgbClr val="FFFFFF"/>
                </a:solidFill>
              </a:rPr>
              <a:t>Character 1: The Demoniac (A desire to tell others about what Jesus had done for him):</a:t>
            </a:r>
            <a:endParaRPr lang="en-ZA" sz="2200" dirty="0">
              <a:solidFill>
                <a:srgbClr val="FFFFFF"/>
              </a:solidFill>
            </a:endParaRPr>
          </a:p>
          <a:p>
            <a:pPr marL="387350" lvl="0" indent="-342900" algn="l" rtl="0">
              <a:lnSpc>
                <a:spcPct val="115000"/>
              </a:lnSpc>
              <a:spcBef>
                <a:spcPts val="0"/>
              </a:spcBef>
              <a:spcAft>
                <a:spcPts val="0"/>
              </a:spcAft>
              <a:buClr>
                <a:srgbClr val="FFFFFF"/>
              </a:buClr>
              <a:buSzPts val="2900"/>
              <a:buFont typeface="Arial" panose="020B0604020202020204" pitchFamily="34" charset="0"/>
              <a:buChar char="•"/>
            </a:pPr>
            <a:r>
              <a:rPr lang="en-ZA" sz="2200" dirty="0">
                <a:solidFill>
                  <a:srgbClr val="FFFFFF"/>
                </a:solidFill>
              </a:rPr>
              <a:t>Signs this Demoniac was particularly afflicted:</a:t>
            </a:r>
          </a:p>
          <a:p>
            <a:pPr marL="387350" lvl="0" indent="-342900" algn="l" rtl="0">
              <a:lnSpc>
                <a:spcPct val="115000"/>
              </a:lnSpc>
              <a:spcBef>
                <a:spcPts val="0"/>
              </a:spcBef>
              <a:spcAft>
                <a:spcPts val="0"/>
              </a:spcAft>
              <a:buClr>
                <a:srgbClr val="FFFFFF"/>
              </a:buClr>
              <a:buSzPts val="2900"/>
              <a:buFont typeface="Wingdings" panose="05000000000000000000" pitchFamily="2" charset="2"/>
              <a:buChar char="q"/>
            </a:pPr>
            <a:r>
              <a:rPr lang="en-ZA" sz="2200" dirty="0">
                <a:solidFill>
                  <a:srgbClr val="FFFFFF"/>
                </a:solidFill>
              </a:rPr>
              <a:t>He was basically living in a cemetery, among </a:t>
            </a:r>
            <a:r>
              <a:rPr lang="en-ZA" sz="2200" b="1" dirty="0">
                <a:solidFill>
                  <a:srgbClr val="FFFFFF"/>
                </a:solidFill>
              </a:rPr>
              <a:t>“the tombs”</a:t>
            </a:r>
            <a:r>
              <a:rPr lang="en-ZA" sz="2200" dirty="0">
                <a:solidFill>
                  <a:srgbClr val="FFFFFF"/>
                </a:solidFill>
              </a:rPr>
              <a:t>.</a:t>
            </a:r>
          </a:p>
          <a:p>
            <a:pPr marL="387350" lvl="0" indent="-342900" algn="l" rtl="0">
              <a:lnSpc>
                <a:spcPct val="115000"/>
              </a:lnSpc>
              <a:spcBef>
                <a:spcPts val="0"/>
              </a:spcBef>
              <a:spcAft>
                <a:spcPts val="0"/>
              </a:spcAft>
              <a:buClr>
                <a:srgbClr val="FFFFFF"/>
              </a:buClr>
              <a:buSzPts val="2900"/>
              <a:buFont typeface="Wingdings" panose="05000000000000000000" pitchFamily="2" charset="2"/>
              <a:buChar char="q"/>
            </a:pPr>
            <a:r>
              <a:rPr lang="en-ZA" sz="2200" dirty="0">
                <a:solidFill>
                  <a:srgbClr val="FFFFFF"/>
                </a:solidFill>
              </a:rPr>
              <a:t>He was unnaturally strong, breaking chains and shackles that people bound him with.</a:t>
            </a:r>
          </a:p>
          <a:p>
            <a:pPr marL="387350" lvl="0" indent="-342900" algn="l" rtl="0">
              <a:lnSpc>
                <a:spcPct val="115000"/>
              </a:lnSpc>
              <a:spcBef>
                <a:spcPts val="0"/>
              </a:spcBef>
              <a:spcAft>
                <a:spcPts val="0"/>
              </a:spcAft>
              <a:buClr>
                <a:srgbClr val="FFFFFF"/>
              </a:buClr>
              <a:buSzPts val="2900"/>
              <a:buFont typeface="Wingdings" panose="05000000000000000000" pitchFamily="2" charset="2"/>
              <a:buChar char="q"/>
            </a:pPr>
            <a:r>
              <a:rPr lang="en-ZA" sz="2200" dirty="0">
                <a:solidFill>
                  <a:srgbClr val="FFFFFF"/>
                </a:solidFill>
              </a:rPr>
              <a:t>We also see that he would scream out day and night, probably due to the torture he was enduring.</a:t>
            </a:r>
          </a:p>
          <a:p>
            <a:pPr marL="387350" lvl="0" indent="-342900" algn="l" rtl="0">
              <a:lnSpc>
                <a:spcPct val="115000"/>
              </a:lnSpc>
              <a:spcBef>
                <a:spcPts val="0"/>
              </a:spcBef>
              <a:spcAft>
                <a:spcPts val="0"/>
              </a:spcAft>
              <a:buClr>
                <a:srgbClr val="FFFFFF"/>
              </a:buClr>
              <a:buSzPts val="2900"/>
              <a:buFont typeface="Wingdings" panose="05000000000000000000" pitchFamily="2" charset="2"/>
              <a:buChar char="q"/>
            </a:pPr>
            <a:r>
              <a:rPr lang="en-ZA" sz="2200" dirty="0">
                <a:solidFill>
                  <a:srgbClr val="FFFFFF"/>
                </a:solidFill>
              </a:rPr>
              <a:t>The demons were causing him to pick up stones and cut himself.</a:t>
            </a:r>
          </a:p>
          <a:p>
            <a:pPr marL="387350" lvl="0" indent="-342900" algn="l" rtl="0">
              <a:lnSpc>
                <a:spcPct val="115000"/>
              </a:lnSpc>
              <a:spcBef>
                <a:spcPts val="0"/>
              </a:spcBef>
              <a:spcAft>
                <a:spcPts val="0"/>
              </a:spcAft>
              <a:buClr>
                <a:srgbClr val="FFFFFF"/>
              </a:buClr>
              <a:buSzPts val="2900"/>
              <a:buFont typeface="Wingdings" panose="05000000000000000000" pitchFamily="2" charset="2"/>
              <a:buChar char="q"/>
            </a:pPr>
            <a:r>
              <a:rPr lang="en-ZA" sz="2200" b="1" dirty="0">
                <a:solidFill>
                  <a:srgbClr val="FFFFFF"/>
                </a:solidFill>
              </a:rPr>
              <a:t>In Luke 8:27</a:t>
            </a:r>
            <a:r>
              <a:rPr lang="en-ZA" sz="2200" dirty="0">
                <a:solidFill>
                  <a:srgbClr val="FFFFFF"/>
                </a:solidFill>
              </a:rPr>
              <a:t> we see that he hadn’t worn clothes for a long time.</a:t>
            </a:r>
          </a:p>
          <a:p>
            <a:pPr marL="387350" lvl="0" indent="-342900" algn="l" rtl="0">
              <a:lnSpc>
                <a:spcPct val="115000"/>
              </a:lnSpc>
              <a:spcBef>
                <a:spcPts val="0"/>
              </a:spcBef>
              <a:spcAft>
                <a:spcPts val="0"/>
              </a:spcAft>
              <a:buClr>
                <a:srgbClr val="FFFFFF"/>
              </a:buClr>
              <a:buSzPts val="2900"/>
              <a:buFont typeface="Wingdings" panose="05000000000000000000" pitchFamily="2" charset="2"/>
              <a:buChar char="q"/>
            </a:pPr>
            <a:r>
              <a:rPr lang="en-ZA" sz="2200" b="1" dirty="0">
                <a:solidFill>
                  <a:srgbClr val="FFFFFF"/>
                </a:solidFill>
              </a:rPr>
              <a:t>In Matthew 8:28</a:t>
            </a:r>
            <a:r>
              <a:rPr lang="en-ZA" sz="2200" dirty="0">
                <a:solidFill>
                  <a:srgbClr val="FFFFFF"/>
                </a:solidFill>
              </a:rPr>
              <a:t> we see that this man was described as </a:t>
            </a:r>
            <a:r>
              <a:rPr lang="en-ZA" sz="2200" b="1" dirty="0">
                <a:solidFill>
                  <a:srgbClr val="FFFFFF"/>
                </a:solidFill>
              </a:rPr>
              <a:t>“fierce”</a:t>
            </a:r>
            <a:r>
              <a:rPr lang="en-ZA" sz="2200" dirty="0">
                <a:solidFill>
                  <a:srgbClr val="FFFFFF"/>
                </a:solidFill>
              </a:rPr>
              <a:t> and was such a danger that people no longer went to the area he inhabited.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64"/>
        <p:cNvGrpSpPr/>
        <p:nvPr/>
      </p:nvGrpSpPr>
      <p:grpSpPr>
        <a:xfrm>
          <a:off x="0" y="0"/>
          <a:ext cx="0" cy="0"/>
          <a:chOff x="0" y="0"/>
          <a:chExt cx="0" cy="0"/>
        </a:xfrm>
      </p:grpSpPr>
      <p:sp>
        <p:nvSpPr>
          <p:cNvPr id="65" name="Google Shape;65;p15"/>
          <p:cNvSpPr txBox="1"/>
          <p:nvPr/>
        </p:nvSpPr>
        <p:spPr>
          <a:xfrm>
            <a:off x="110699" y="0"/>
            <a:ext cx="8867045" cy="4431952"/>
          </a:xfrm>
          <a:prstGeom prst="rect">
            <a:avLst/>
          </a:prstGeom>
          <a:noFill/>
          <a:ln>
            <a:noFill/>
          </a:ln>
        </p:spPr>
        <p:txBody>
          <a:bodyPr spcFirstLastPara="1" wrap="square" lIns="91425" tIns="91425" rIns="91425" bIns="91425" anchor="t" anchorCtr="0">
            <a:spAutoFit/>
          </a:bodyPr>
          <a:lstStyle/>
          <a:p>
            <a:pPr marL="387350" lvl="0" indent="-342900" algn="l" rtl="0">
              <a:lnSpc>
                <a:spcPct val="115000"/>
              </a:lnSpc>
              <a:spcBef>
                <a:spcPts val="0"/>
              </a:spcBef>
              <a:spcAft>
                <a:spcPts val="0"/>
              </a:spcAft>
              <a:buClr>
                <a:srgbClr val="FFFFFF"/>
              </a:buClr>
              <a:buSzPts val="2900"/>
              <a:buFont typeface="Arial" panose="020B0604020202020204" pitchFamily="34" charset="0"/>
              <a:buChar char="•"/>
            </a:pPr>
            <a:r>
              <a:rPr lang="en-ZA" sz="2400" b="1" dirty="0">
                <a:solidFill>
                  <a:srgbClr val="FFFFFF"/>
                </a:solidFill>
              </a:rPr>
              <a:t>In Mark 5:9</a:t>
            </a:r>
            <a:r>
              <a:rPr lang="en-ZA" sz="2400" dirty="0">
                <a:solidFill>
                  <a:srgbClr val="FFFFFF"/>
                </a:solidFill>
              </a:rPr>
              <a:t> we see that this man didn’t just have one demon in him, but many. That didn’t mean he had that many demons, but rather described that he had a lot.</a:t>
            </a:r>
          </a:p>
          <a:p>
            <a:pPr marL="387350" lvl="0" indent="-342900" algn="l" rtl="0">
              <a:lnSpc>
                <a:spcPct val="115000"/>
              </a:lnSpc>
              <a:spcBef>
                <a:spcPts val="0"/>
              </a:spcBef>
              <a:spcAft>
                <a:spcPts val="0"/>
              </a:spcAft>
              <a:buClr>
                <a:srgbClr val="FFFFFF"/>
              </a:buClr>
              <a:buSzPts val="2900"/>
              <a:buFont typeface="Arial" panose="020B0604020202020204" pitchFamily="34" charset="0"/>
              <a:buChar char="•"/>
            </a:pPr>
            <a:r>
              <a:rPr lang="en-ZA" sz="2400" dirty="0">
                <a:solidFill>
                  <a:srgbClr val="FFFFFF"/>
                </a:solidFill>
              </a:rPr>
              <a:t>We don’t know how many demons he had living in him, but a legion had 4800 soldiers in it.</a:t>
            </a:r>
          </a:p>
          <a:p>
            <a:pPr marL="387350" lvl="0" indent="-342900" algn="l" rtl="0">
              <a:lnSpc>
                <a:spcPct val="115000"/>
              </a:lnSpc>
              <a:spcBef>
                <a:spcPts val="0"/>
              </a:spcBef>
              <a:spcAft>
                <a:spcPts val="0"/>
              </a:spcAft>
              <a:buClr>
                <a:srgbClr val="FFFFFF"/>
              </a:buClr>
              <a:buSzPts val="2900"/>
              <a:buFont typeface="Arial" panose="020B0604020202020204" pitchFamily="34" charset="0"/>
              <a:buChar char="•"/>
            </a:pPr>
            <a:r>
              <a:rPr lang="en-ZA" sz="2400" dirty="0">
                <a:solidFill>
                  <a:srgbClr val="FFFFFF"/>
                </a:solidFill>
              </a:rPr>
              <a:t>Jesus left the man in a state where he was </a:t>
            </a:r>
            <a:r>
              <a:rPr lang="en-ZA" sz="2400" b="1" dirty="0">
                <a:solidFill>
                  <a:srgbClr val="FFFFFF"/>
                </a:solidFill>
              </a:rPr>
              <a:t>“clothed and in his right mind”</a:t>
            </a:r>
            <a:r>
              <a:rPr lang="en-ZA" sz="2400" dirty="0">
                <a:solidFill>
                  <a:srgbClr val="FFFFFF"/>
                </a:solidFill>
              </a:rPr>
              <a:t>.</a:t>
            </a:r>
          </a:p>
          <a:p>
            <a:pPr marL="387350" lvl="0" indent="-342900" algn="l" rtl="0">
              <a:lnSpc>
                <a:spcPct val="115000"/>
              </a:lnSpc>
              <a:spcBef>
                <a:spcPts val="0"/>
              </a:spcBef>
              <a:spcAft>
                <a:spcPts val="0"/>
              </a:spcAft>
              <a:buClr>
                <a:srgbClr val="FFFFFF"/>
              </a:buClr>
              <a:buSzPts val="2900"/>
              <a:buFont typeface="Arial" panose="020B0604020202020204" pitchFamily="34" charset="0"/>
              <a:buChar char="•"/>
            </a:pPr>
            <a:r>
              <a:rPr lang="en-ZA" sz="2400" dirty="0">
                <a:solidFill>
                  <a:srgbClr val="FFFFFF"/>
                </a:solidFill>
              </a:rPr>
              <a:t>We are meant to stand in awe of Jesus’ might.</a:t>
            </a:r>
          </a:p>
          <a:p>
            <a:pPr marL="387350" lvl="0" indent="-342900" algn="l" rtl="0">
              <a:lnSpc>
                <a:spcPct val="115000"/>
              </a:lnSpc>
              <a:spcBef>
                <a:spcPts val="0"/>
              </a:spcBef>
              <a:spcAft>
                <a:spcPts val="0"/>
              </a:spcAft>
              <a:buClr>
                <a:srgbClr val="FFFFFF"/>
              </a:buClr>
              <a:buSzPts val="2900"/>
              <a:buFont typeface="Arial" panose="020B0604020202020204" pitchFamily="34" charset="0"/>
              <a:buChar char="•"/>
            </a:pPr>
            <a:r>
              <a:rPr lang="en-ZA" sz="2400" dirty="0">
                <a:solidFill>
                  <a:srgbClr val="FFFFFF"/>
                </a:solidFill>
              </a:rPr>
              <a:t>What was this man’s response? </a:t>
            </a:r>
            <a:r>
              <a:rPr lang="en-ZA" sz="2400" b="1" dirty="0">
                <a:solidFill>
                  <a:srgbClr val="FFFFFF"/>
                </a:solidFill>
              </a:rPr>
              <a:t>In verse 18 </a:t>
            </a:r>
            <a:r>
              <a:rPr lang="en-ZA" sz="2400" dirty="0">
                <a:solidFill>
                  <a:srgbClr val="FFFFFF"/>
                </a:solidFill>
              </a:rPr>
              <a:t>we see he wanted to follow Jesus, like the Apostles did. </a:t>
            </a:r>
          </a:p>
        </p:txBody>
      </p:sp>
    </p:spTree>
    <p:extLst>
      <p:ext uri="{BB962C8B-B14F-4D97-AF65-F5344CB8AC3E}">
        <p14:creationId xmlns:p14="http://schemas.microsoft.com/office/powerpoint/2010/main" val="2966851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64"/>
        <p:cNvGrpSpPr/>
        <p:nvPr/>
      </p:nvGrpSpPr>
      <p:grpSpPr>
        <a:xfrm>
          <a:off x="0" y="0"/>
          <a:ext cx="0" cy="0"/>
          <a:chOff x="0" y="0"/>
          <a:chExt cx="0" cy="0"/>
        </a:xfrm>
      </p:grpSpPr>
      <p:sp>
        <p:nvSpPr>
          <p:cNvPr id="65" name="Google Shape;65;p15"/>
          <p:cNvSpPr txBox="1"/>
          <p:nvPr/>
        </p:nvSpPr>
        <p:spPr>
          <a:xfrm>
            <a:off x="138477" y="0"/>
            <a:ext cx="8867045" cy="3157757"/>
          </a:xfrm>
          <a:prstGeom prst="rect">
            <a:avLst/>
          </a:prstGeom>
          <a:noFill/>
          <a:ln>
            <a:noFill/>
          </a:ln>
        </p:spPr>
        <p:txBody>
          <a:bodyPr spcFirstLastPara="1" wrap="square" lIns="91425" tIns="91425" rIns="91425" bIns="91425" anchor="t" anchorCtr="0">
            <a:spAutoFit/>
          </a:bodyPr>
          <a:lstStyle/>
          <a:p>
            <a:pPr marL="368300" indent="-342900">
              <a:lnSpc>
                <a:spcPct val="115000"/>
              </a:lnSpc>
              <a:buClr>
                <a:srgbClr val="FFFFFF"/>
              </a:buClr>
              <a:buSzPts val="3200"/>
              <a:buFont typeface="Arial" panose="020B0604020202020204" pitchFamily="34" charset="0"/>
              <a:buChar char="•"/>
            </a:pPr>
            <a:r>
              <a:rPr lang="en-ZA" sz="2400" dirty="0">
                <a:solidFill>
                  <a:srgbClr val="FFFFFF"/>
                </a:solidFill>
              </a:rPr>
              <a:t>But Jesus said no, why? Because he wanted this man to tell his loved ones about what Jesus had done for him. </a:t>
            </a:r>
          </a:p>
          <a:p>
            <a:pPr marL="368300" indent="-342900">
              <a:lnSpc>
                <a:spcPct val="115000"/>
              </a:lnSpc>
              <a:buClr>
                <a:srgbClr val="FFFFFF"/>
              </a:buClr>
              <a:buSzPts val="3200"/>
              <a:buFont typeface="Arial" panose="020B0604020202020204" pitchFamily="34" charset="0"/>
              <a:buChar char="•"/>
            </a:pPr>
            <a:r>
              <a:rPr lang="en-ZA" sz="2400" dirty="0">
                <a:solidFill>
                  <a:srgbClr val="FFFFFF"/>
                </a:solidFill>
              </a:rPr>
              <a:t>How did he respond? By being obedient and preaching the Gospel throughout the region.</a:t>
            </a:r>
          </a:p>
          <a:p>
            <a:pPr marL="368300" indent="-342900">
              <a:lnSpc>
                <a:spcPct val="115000"/>
              </a:lnSpc>
              <a:buClr>
                <a:srgbClr val="FFFFFF"/>
              </a:buClr>
              <a:buSzPts val="3200"/>
              <a:buFont typeface="Arial" panose="020B0604020202020204" pitchFamily="34" charset="0"/>
              <a:buChar char="•"/>
            </a:pPr>
            <a:r>
              <a:rPr lang="en-ZA" sz="2400" b="1" dirty="0">
                <a:solidFill>
                  <a:srgbClr val="FFFFFF"/>
                </a:solidFill>
              </a:rPr>
              <a:t>In Mark 5:19-20 </a:t>
            </a:r>
            <a:r>
              <a:rPr lang="en-ZA" sz="2400" dirty="0">
                <a:solidFill>
                  <a:srgbClr val="FFFFFF"/>
                </a:solidFill>
              </a:rPr>
              <a:t>we’re told that Jesus restored this man’s relationships (he was told to return to his friends), and he started sharing his testimony with them.</a:t>
            </a:r>
          </a:p>
        </p:txBody>
      </p:sp>
    </p:spTree>
    <p:extLst>
      <p:ext uri="{BB962C8B-B14F-4D97-AF65-F5344CB8AC3E}">
        <p14:creationId xmlns:p14="http://schemas.microsoft.com/office/powerpoint/2010/main" val="86929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64"/>
        <p:cNvGrpSpPr/>
        <p:nvPr/>
      </p:nvGrpSpPr>
      <p:grpSpPr>
        <a:xfrm>
          <a:off x="0" y="0"/>
          <a:ext cx="0" cy="0"/>
          <a:chOff x="0" y="0"/>
          <a:chExt cx="0" cy="0"/>
        </a:xfrm>
      </p:grpSpPr>
      <p:sp>
        <p:nvSpPr>
          <p:cNvPr id="65" name="Google Shape;65;p15"/>
          <p:cNvSpPr txBox="1"/>
          <p:nvPr/>
        </p:nvSpPr>
        <p:spPr>
          <a:xfrm>
            <a:off x="110699" y="0"/>
            <a:ext cx="8867045" cy="3157757"/>
          </a:xfrm>
          <a:prstGeom prst="rect">
            <a:avLst/>
          </a:prstGeom>
          <a:noFill/>
          <a:ln>
            <a:noFill/>
          </a:ln>
        </p:spPr>
        <p:txBody>
          <a:bodyPr spcFirstLastPara="1" wrap="square" lIns="91425" tIns="91425" rIns="91425" bIns="91425" anchor="t" anchorCtr="0">
            <a:spAutoFit/>
          </a:bodyPr>
          <a:lstStyle/>
          <a:p>
            <a:pPr marL="482600" lvl="0" indent="-457200">
              <a:lnSpc>
                <a:spcPct val="115000"/>
              </a:lnSpc>
              <a:buClr>
                <a:srgbClr val="FFFFFF"/>
              </a:buClr>
              <a:buSzPts val="3200"/>
              <a:buFont typeface="+mj-lt"/>
              <a:buAutoNum type="arabicPeriod" startAt="2"/>
            </a:pPr>
            <a:r>
              <a:rPr lang="en-ZA" sz="2400" b="1" u="sng" dirty="0">
                <a:solidFill>
                  <a:srgbClr val="FFFFFF"/>
                </a:solidFill>
              </a:rPr>
              <a:t>Character 2: The Demons (An attempt to hinder):</a:t>
            </a:r>
          </a:p>
          <a:p>
            <a:pPr marL="368300" lvl="0" indent="-342900">
              <a:lnSpc>
                <a:spcPct val="115000"/>
              </a:lnSpc>
              <a:buClr>
                <a:srgbClr val="FFFFFF"/>
              </a:buClr>
              <a:buSzPts val="3200"/>
              <a:buFont typeface="Arial" panose="020B0604020202020204" pitchFamily="34" charset="0"/>
              <a:buChar char="•"/>
            </a:pPr>
            <a:r>
              <a:rPr lang="en-ZA" sz="2400" dirty="0">
                <a:solidFill>
                  <a:schemeClr val="bg1"/>
                </a:solidFill>
              </a:rPr>
              <a:t>As we tackle Jesus’ interactions with the demons you must understand that they spoke through the demoniac.</a:t>
            </a:r>
          </a:p>
          <a:p>
            <a:pPr marL="368300" lvl="0" indent="-342900">
              <a:lnSpc>
                <a:spcPct val="115000"/>
              </a:lnSpc>
              <a:buClr>
                <a:srgbClr val="FFFFFF"/>
              </a:buClr>
              <a:buSzPts val="3200"/>
              <a:buFont typeface="Arial" panose="020B0604020202020204" pitchFamily="34" charset="0"/>
              <a:buChar char="•"/>
            </a:pPr>
            <a:r>
              <a:rPr lang="en-ZA" sz="2400" dirty="0">
                <a:solidFill>
                  <a:schemeClr val="bg1"/>
                </a:solidFill>
              </a:rPr>
              <a:t>We know Jesus is speaking to the demons because </a:t>
            </a:r>
            <a:r>
              <a:rPr lang="en-ZA" sz="2400" b="1" dirty="0">
                <a:solidFill>
                  <a:schemeClr val="bg1"/>
                </a:solidFill>
              </a:rPr>
              <a:t>in verse 8</a:t>
            </a:r>
            <a:r>
              <a:rPr lang="en-ZA" sz="2400" dirty="0">
                <a:solidFill>
                  <a:schemeClr val="bg1"/>
                </a:solidFill>
              </a:rPr>
              <a:t> we read that Jesus was speaking to the demons inside the man, and the demons’ response </a:t>
            </a:r>
            <a:r>
              <a:rPr lang="en-ZA" sz="2400" b="1" dirty="0">
                <a:solidFill>
                  <a:schemeClr val="bg1"/>
                </a:solidFill>
              </a:rPr>
              <a:t>in verse 7</a:t>
            </a:r>
            <a:r>
              <a:rPr lang="en-ZA" sz="2400" dirty="0">
                <a:solidFill>
                  <a:schemeClr val="bg1"/>
                </a:solidFill>
              </a:rPr>
              <a:t> was </a:t>
            </a:r>
            <a:r>
              <a:rPr lang="en-ZA" sz="2400" b="1" dirty="0">
                <a:solidFill>
                  <a:schemeClr val="bg1"/>
                </a:solidFill>
              </a:rPr>
              <a:t>“do not torment me”</a:t>
            </a:r>
            <a:r>
              <a:rPr lang="en-ZA" sz="2400" dirty="0">
                <a:solidFill>
                  <a:schemeClr val="bg1"/>
                </a:solidFill>
              </a:rPr>
              <a:t>.</a:t>
            </a:r>
          </a:p>
        </p:txBody>
      </p:sp>
    </p:spTree>
    <p:extLst>
      <p:ext uri="{BB962C8B-B14F-4D97-AF65-F5344CB8AC3E}">
        <p14:creationId xmlns:p14="http://schemas.microsoft.com/office/powerpoint/2010/main" val="4268411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64"/>
        <p:cNvGrpSpPr/>
        <p:nvPr/>
      </p:nvGrpSpPr>
      <p:grpSpPr>
        <a:xfrm>
          <a:off x="0" y="0"/>
          <a:ext cx="0" cy="0"/>
          <a:chOff x="0" y="0"/>
          <a:chExt cx="0" cy="0"/>
        </a:xfrm>
      </p:grpSpPr>
      <p:sp>
        <p:nvSpPr>
          <p:cNvPr id="65" name="Google Shape;65;p15"/>
          <p:cNvSpPr txBox="1"/>
          <p:nvPr/>
        </p:nvSpPr>
        <p:spPr>
          <a:xfrm>
            <a:off x="110699" y="0"/>
            <a:ext cx="8867045" cy="4856684"/>
          </a:xfrm>
          <a:prstGeom prst="rect">
            <a:avLst/>
          </a:prstGeom>
          <a:noFill/>
          <a:ln>
            <a:noFill/>
          </a:ln>
        </p:spPr>
        <p:txBody>
          <a:bodyPr spcFirstLastPara="1" wrap="square" lIns="91425" tIns="91425" rIns="91425" bIns="91425" anchor="t" anchorCtr="0">
            <a:spAutoFit/>
          </a:bodyPr>
          <a:lstStyle/>
          <a:p>
            <a:pPr marL="368300" lvl="0" indent="-342900">
              <a:lnSpc>
                <a:spcPct val="115000"/>
              </a:lnSpc>
              <a:buClr>
                <a:srgbClr val="FFFFFF"/>
              </a:buClr>
              <a:buSzPts val="3200"/>
              <a:buFont typeface="Arial" panose="020B0604020202020204" pitchFamily="34" charset="0"/>
              <a:buChar char="•"/>
            </a:pPr>
            <a:r>
              <a:rPr lang="en-ZA" sz="2400" dirty="0">
                <a:solidFill>
                  <a:schemeClr val="bg1"/>
                </a:solidFill>
              </a:rPr>
              <a:t>What do the demons mean by </a:t>
            </a:r>
            <a:r>
              <a:rPr lang="en-ZA" sz="2400" b="1" dirty="0">
                <a:solidFill>
                  <a:schemeClr val="bg1"/>
                </a:solidFill>
              </a:rPr>
              <a:t>“before the time”</a:t>
            </a:r>
            <a:r>
              <a:rPr lang="en-ZA" sz="2400" dirty="0">
                <a:solidFill>
                  <a:schemeClr val="bg1"/>
                </a:solidFill>
              </a:rPr>
              <a:t>?</a:t>
            </a:r>
          </a:p>
          <a:p>
            <a:pPr marL="368300" lvl="0" indent="-342900">
              <a:lnSpc>
                <a:spcPct val="115000"/>
              </a:lnSpc>
              <a:buClr>
                <a:srgbClr val="FFFFFF"/>
              </a:buClr>
              <a:buSzPts val="3200"/>
              <a:buFont typeface="Arial" panose="020B0604020202020204" pitchFamily="34" charset="0"/>
              <a:buChar char="•"/>
            </a:pPr>
            <a:r>
              <a:rPr lang="en-ZA" sz="2400" dirty="0">
                <a:solidFill>
                  <a:schemeClr val="bg1"/>
                </a:solidFill>
              </a:rPr>
              <a:t>Throughout Mark Jesus drove out demons everywhere He went, but this clearly wasn’t the deathblow that the demons knew was coming.</a:t>
            </a:r>
          </a:p>
          <a:p>
            <a:pPr marL="368300" lvl="0" indent="-342900">
              <a:lnSpc>
                <a:spcPct val="115000"/>
              </a:lnSpc>
              <a:buClr>
                <a:srgbClr val="FFFFFF"/>
              </a:buClr>
              <a:buSzPts val="3200"/>
              <a:buFont typeface="Arial" panose="020B0604020202020204" pitchFamily="34" charset="0"/>
              <a:buChar char="•"/>
            </a:pPr>
            <a:r>
              <a:rPr lang="en-ZA" sz="2400" dirty="0">
                <a:solidFill>
                  <a:schemeClr val="bg1"/>
                </a:solidFill>
              </a:rPr>
              <a:t>The demons knew that they were going to lose (</a:t>
            </a:r>
            <a:r>
              <a:rPr lang="en-ZA" sz="2400" b="1" dirty="0">
                <a:solidFill>
                  <a:schemeClr val="bg1"/>
                </a:solidFill>
              </a:rPr>
              <a:t>James 2:19</a:t>
            </a:r>
            <a:r>
              <a:rPr lang="en-ZA" sz="2400" dirty="0">
                <a:solidFill>
                  <a:schemeClr val="bg1"/>
                </a:solidFill>
              </a:rPr>
              <a:t>).</a:t>
            </a:r>
          </a:p>
          <a:p>
            <a:pPr marL="368300" lvl="0" indent="-342900">
              <a:lnSpc>
                <a:spcPct val="115000"/>
              </a:lnSpc>
              <a:buClr>
                <a:srgbClr val="FFFFFF"/>
              </a:buClr>
              <a:buSzPts val="3200"/>
              <a:buFont typeface="Arial" panose="020B0604020202020204" pitchFamily="34" charset="0"/>
              <a:buChar char="•"/>
            </a:pPr>
            <a:r>
              <a:rPr lang="en-ZA" sz="2400" dirty="0">
                <a:solidFill>
                  <a:schemeClr val="bg1"/>
                </a:solidFill>
              </a:rPr>
              <a:t>What these demons were describing is unknown to us, whether they described Jesus’ victory on the cross (</a:t>
            </a:r>
            <a:r>
              <a:rPr lang="en-ZA" sz="2400" b="1" dirty="0">
                <a:solidFill>
                  <a:schemeClr val="bg1"/>
                </a:solidFill>
              </a:rPr>
              <a:t>John 19:30</a:t>
            </a:r>
            <a:r>
              <a:rPr lang="en-ZA" sz="2400" dirty="0">
                <a:solidFill>
                  <a:schemeClr val="bg1"/>
                </a:solidFill>
              </a:rPr>
              <a:t>) or the final end-times victory (</a:t>
            </a:r>
            <a:r>
              <a:rPr lang="en-ZA" sz="2400" b="1" dirty="0">
                <a:solidFill>
                  <a:schemeClr val="bg1"/>
                </a:solidFill>
              </a:rPr>
              <a:t>Revelation 20:10</a:t>
            </a:r>
            <a:r>
              <a:rPr lang="en-ZA" sz="2400" dirty="0">
                <a:solidFill>
                  <a:schemeClr val="bg1"/>
                </a:solidFill>
              </a:rPr>
              <a:t>); but we can be encouraged by one thing, that even though the world’s so godless, in the end Jesus wins.</a:t>
            </a:r>
          </a:p>
        </p:txBody>
      </p:sp>
    </p:spTree>
    <p:extLst>
      <p:ext uri="{BB962C8B-B14F-4D97-AF65-F5344CB8AC3E}">
        <p14:creationId xmlns:p14="http://schemas.microsoft.com/office/powerpoint/2010/main" val="3525931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64"/>
        <p:cNvGrpSpPr/>
        <p:nvPr/>
      </p:nvGrpSpPr>
      <p:grpSpPr>
        <a:xfrm>
          <a:off x="0" y="0"/>
          <a:ext cx="0" cy="0"/>
          <a:chOff x="0" y="0"/>
          <a:chExt cx="0" cy="0"/>
        </a:xfrm>
      </p:grpSpPr>
      <p:sp>
        <p:nvSpPr>
          <p:cNvPr id="65" name="Google Shape;65;p15"/>
          <p:cNvSpPr txBox="1"/>
          <p:nvPr/>
        </p:nvSpPr>
        <p:spPr>
          <a:xfrm>
            <a:off x="110699" y="0"/>
            <a:ext cx="8867045" cy="3157757"/>
          </a:xfrm>
          <a:prstGeom prst="rect">
            <a:avLst/>
          </a:prstGeom>
          <a:noFill/>
          <a:ln>
            <a:noFill/>
          </a:ln>
        </p:spPr>
        <p:txBody>
          <a:bodyPr spcFirstLastPara="1" wrap="square" lIns="91425" tIns="91425" rIns="91425" bIns="91425" anchor="t" anchorCtr="0">
            <a:spAutoFit/>
          </a:bodyPr>
          <a:lstStyle/>
          <a:p>
            <a:pPr marL="368300" lvl="0" indent="-342900">
              <a:lnSpc>
                <a:spcPct val="115000"/>
              </a:lnSpc>
              <a:buClr>
                <a:srgbClr val="FFFFFF"/>
              </a:buClr>
              <a:buSzPts val="3200"/>
              <a:buFont typeface="Arial" panose="020B0604020202020204" pitchFamily="34" charset="0"/>
              <a:buChar char="•"/>
            </a:pPr>
            <a:r>
              <a:rPr lang="en-ZA" sz="2400" dirty="0">
                <a:solidFill>
                  <a:schemeClr val="bg1"/>
                </a:solidFill>
              </a:rPr>
              <a:t>The demons asked to be sent to a herd of about 2000 pigs, according to </a:t>
            </a:r>
            <a:r>
              <a:rPr lang="en-ZA" sz="2400" b="1" dirty="0">
                <a:solidFill>
                  <a:schemeClr val="bg1"/>
                </a:solidFill>
              </a:rPr>
              <a:t>Mark 5:13</a:t>
            </a:r>
            <a:r>
              <a:rPr lang="en-ZA" sz="2400" dirty="0">
                <a:solidFill>
                  <a:schemeClr val="bg1"/>
                </a:solidFill>
              </a:rPr>
              <a:t>, but clearly with the intent of driving Jesus away from the area.</a:t>
            </a:r>
          </a:p>
          <a:p>
            <a:pPr marL="368300" lvl="0" indent="-342900">
              <a:lnSpc>
                <a:spcPct val="115000"/>
              </a:lnSpc>
              <a:buClr>
                <a:srgbClr val="FFFFFF"/>
              </a:buClr>
              <a:buSzPts val="3200"/>
              <a:buFont typeface="Arial" panose="020B0604020202020204" pitchFamily="34" charset="0"/>
              <a:buChar char="•"/>
            </a:pPr>
            <a:r>
              <a:rPr lang="en-ZA" sz="2400" b="1" dirty="0">
                <a:solidFill>
                  <a:schemeClr val="bg1"/>
                </a:solidFill>
              </a:rPr>
              <a:t>In verse 13</a:t>
            </a:r>
            <a:r>
              <a:rPr lang="en-ZA" sz="2400" dirty="0">
                <a:solidFill>
                  <a:schemeClr val="bg1"/>
                </a:solidFill>
              </a:rPr>
              <a:t> we’re told the pigs </a:t>
            </a:r>
            <a:r>
              <a:rPr lang="en-ZA" sz="2400" b="1" dirty="0">
                <a:solidFill>
                  <a:schemeClr val="bg1"/>
                </a:solidFill>
              </a:rPr>
              <a:t>“Rushed down the steep bank into the sea and drowned”</a:t>
            </a:r>
            <a:r>
              <a:rPr lang="en-ZA" sz="2400" dirty="0">
                <a:solidFill>
                  <a:schemeClr val="bg1"/>
                </a:solidFill>
              </a:rPr>
              <a:t>.</a:t>
            </a:r>
          </a:p>
          <a:p>
            <a:pPr marL="368300" lvl="0" indent="-342900">
              <a:lnSpc>
                <a:spcPct val="115000"/>
              </a:lnSpc>
              <a:buClr>
                <a:srgbClr val="FFFFFF"/>
              </a:buClr>
              <a:buSzPts val="3200"/>
              <a:buFont typeface="Arial" panose="020B0604020202020204" pitchFamily="34" charset="0"/>
              <a:buChar char="•"/>
            </a:pPr>
            <a:r>
              <a:rPr lang="en-ZA" sz="2400" dirty="0">
                <a:solidFill>
                  <a:srgbClr val="FFFFFF"/>
                </a:solidFill>
              </a:rPr>
              <a:t>They were successful because the locals begged Jesus to leave because of this.</a:t>
            </a:r>
          </a:p>
        </p:txBody>
      </p:sp>
    </p:spTree>
    <p:extLst>
      <p:ext uri="{BB962C8B-B14F-4D97-AF65-F5344CB8AC3E}">
        <p14:creationId xmlns:p14="http://schemas.microsoft.com/office/powerpoint/2010/main" val="2942403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Shape 74"/>
        <p:cNvGrpSpPr/>
        <p:nvPr/>
      </p:nvGrpSpPr>
      <p:grpSpPr>
        <a:xfrm>
          <a:off x="0" y="0"/>
          <a:ext cx="0" cy="0"/>
          <a:chOff x="0" y="0"/>
          <a:chExt cx="0" cy="0"/>
        </a:xfrm>
      </p:grpSpPr>
      <p:sp>
        <p:nvSpPr>
          <p:cNvPr id="75" name="Google Shape;75;p17"/>
          <p:cNvSpPr txBox="1"/>
          <p:nvPr/>
        </p:nvSpPr>
        <p:spPr>
          <a:xfrm>
            <a:off x="0" y="0"/>
            <a:ext cx="9033300" cy="3773310"/>
          </a:xfrm>
          <a:prstGeom prst="rect">
            <a:avLst/>
          </a:prstGeom>
          <a:noFill/>
          <a:ln>
            <a:noFill/>
          </a:ln>
        </p:spPr>
        <p:txBody>
          <a:bodyPr spcFirstLastPara="1" wrap="square" lIns="91425" tIns="91425" rIns="91425" bIns="91425" anchor="t" anchorCtr="0">
            <a:spAutoFit/>
          </a:bodyPr>
          <a:lstStyle/>
          <a:p>
            <a:pPr marL="387350" indent="-342900">
              <a:lnSpc>
                <a:spcPct val="115000"/>
              </a:lnSpc>
              <a:spcBef>
                <a:spcPts val="1200"/>
              </a:spcBef>
              <a:buClr>
                <a:srgbClr val="FFFFFF"/>
              </a:buClr>
              <a:buSzPts val="2900"/>
              <a:buFont typeface="Arial" panose="020B0604020202020204" pitchFamily="34" charset="0"/>
              <a:buChar char="•"/>
            </a:pPr>
            <a:r>
              <a:rPr lang="en-ZA" sz="2400" u="sng" dirty="0">
                <a:solidFill>
                  <a:srgbClr val="FFFFFF"/>
                </a:solidFill>
              </a:rPr>
              <a:t>Did these demons outthink Jesus</a:t>
            </a:r>
            <a:r>
              <a:rPr lang="en-ZA" sz="2400" dirty="0">
                <a:solidFill>
                  <a:srgbClr val="FFFFFF"/>
                </a:solidFill>
              </a:rPr>
              <a:t>? No, here are 3 possible reasons why:</a:t>
            </a:r>
            <a:endParaRPr lang="en-ZA" sz="2400" dirty="0">
              <a:solidFill>
                <a:srgbClr val="FFFFFF"/>
              </a:solidFill>
              <a:highlight>
                <a:srgbClr val="0000FF"/>
              </a:highlight>
            </a:endParaRPr>
          </a:p>
          <a:p>
            <a:pPr marL="387350" indent="-342900">
              <a:lnSpc>
                <a:spcPct val="115000"/>
              </a:lnSpc>
              <a:spcBef>
                <a:spcPts val="1200"/>
              </a:spcBef>
              <a:buClr>
                <a:srgbClr val="FFFFFF"/>
              </a:buClr>
              <a:buSzPts val="2900"/>
              <a:buFont typeface="Wingdings" panose="05000000000000000000" pitchFamily="2" charset="2"/>
              <a:buChar char="q"/>
            </a:pPr>
            <a:r>
              <a:rPr lang="en-ZA" sz="2400" dirty="0">
                <a:solidFill>
                  <a:srgbClr val="FFFFFF"/>
                </a:solidFill>
                <a:highlight>
                  <a:srgbClr val="0000FF"/>
                </a:highlight>
              </a:rPr>
              <a:t>The demons that clearly needed a host no longer had hosts.</a:t>
            </a:r>
          </a:p>
          <a:p>
            <a:pPr marL="387350" indent="-342900">
              <a:lnSpc>
                <a:spcPct val="115000"/>
              </a:lnSpc>
              <a:spcBef>
                <a:spcPts val="1200"/>
              </a:spcBef>
              <a:buClr>
                <a:srgbClr val="FFFFFF"/>
              </a:buClr>
              <a:buSzPts val="2900"/>
              <a:buFont typeface="Wingdings" panose="05000000000000000000" pitchFamily="2" charset="2"/>
              <a:buChar char="q"/>
            </a:pPr>
            <a:r>
              <a:rPr lang="en-ZA" sz="2400" dirty="0">
                <a:solidFill>
                  <a:srgbClr val="FFFFFF"/>
                </a:solidFill>
                <a:highlight>
                  <a:srgbClr val="0000FF"/>
                </a:highlight>
              </a:rPr>
              <a:t>Jesus wanted to judge those who were herding ceremonially unclean animals while dealing with the demons.</a:t>
            </a:r>
          </a:p>
          <a:p>
            <a:pPr marL="387350" indent="-342900">
              <a:lnSpc>
                <a:spcPct val="115000"/>
              </a:lnSpc>
              <a:spcBef>
                <a:spcPts val="1200"/>
              </a:spcBef>
              <a:buClr>
                <a:srgbClr val="FFFFFF"/>
              </a:buClr>
              <a:buSzPts val="2900"/>
              <a:buFont typeface="Wingdings" panose="05000000000000000000" pitchFamily="2" charset="2"/>
              <a:buChar char="q"/>
            </a:pPr>
            <a:r>
              <a:rPr lang="en-ZA" sz="2400" dirty="0">
                <a:solidFill>
                  <a:srgbClr val="FFFFFF"/>
                </a:solidFill>
                <a:highlight>
                  <a:srgbClr val="0000FF"/>
                </a:highlight>
              </a:rPr>
              <a:t>Jesus didn’t need to stay there because He already had a missionary for the area.</a:t>
            </a:r>
          </a:p>
        </p:txBody>
      </p:sp>
    </p:spTree>
    <p:extLst>
      <p:ext uri="{BB962C8B-B14F-4D97-AF65-F5344CB8AC3E}">
        <p14:creationId xmlns:p14="http://schemas.microsoft.com/office/powerpoint/2010/main" val="3690294241"/>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15592</TotalTime>
  <Words>907</Words>
  <Application>Microsoft Office PowerPoint</Application>
  <PresentationFormat>On-screen Show (16:9)</PresentationFormat>
  <Paragraphs>45</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Wingdings</vt:lpstr>
      <vt:lpstr>Simple Light</vt:lpstr>
      <vt:lpstr>Jesus puts the fear of God into Pig Farmers: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Cycle of Judges.</dc:title>
  <dc:creator>Andrew Gersbach</dc:creator>
  <cp:lastModifiedBy>Andrew Gersbach</cp:lastModifiedBy>
  <cp:revision>153</cp:revision>
  <dcterms:modified xsi:type="dcterms:W3CDTF">2024-01-19T13:47:51Z</dcterms:modified>
</cp:coreProperties>
</file>